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docProps/custom.xml" ContentType="application/vnd.openxmlformats-officedocument.custom-properties+xml"/>
  <Override PartName="/docProps/core.xml" ContentType="application/vnd.openxmlformats-package.core-properties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slides/charts/chart2.xml" ContentType="application/vnd.openxmlformats-officedocument.drawingml.char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1.xml" ContentType="application/vnd.openxmlformats-officedocument.presentationml.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charts/chart1.xml" ContentType="application/vnd.openxmlformats-officedocument.drawingml.char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0" Type="http://schemas.openxmlformats.org/officeDocument/2006/relationships/officeDocument" Target="ppt/presentation.xml" /><Relationship Id="rId1" Type="http://schemas.openxmlformats.org/package/2006/relationships/metadata/core-properties" Target="docProps/core.xml" /><Relationship Id="rId2" Type="http://schemas.openxmlformats.org/officeDocument/2006/relationships/extended-properties" Target="docProps/app.xml" /><Relationship Id="rId3" Type="http://schemas.openxmlformats.org/officeDocument/2006/relationships/custom-properties" Target="docProps/custom.xml" 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firstSlideNum="1">
  <p:sldMasterIdLst>
    <p:sldMasterId id="2147483648" r:id="rId0"/>
  </p:sldMasterIdLst>
  <p:notesMasterIdLst>
    <p:notesMasterId r:id="rId12"/>
  </p:notesMasterIdLst>
  <p:sldIdLst>
    <p:sldId id="256" r:id="rId1"/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uri="{E76CE94A-603C-4142-B9EB-6D1370010A27}"/>
    <p:ext uri="{D31A062A-798A-4329-ABDD-BBA856620510}"/>
    <p:ext uri="{FD5EFAAD-0ECE-453E-9831-46B23BE46B34}"/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a="http://schemas.openxmlformats.org/drawing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0" Type="http://schemas.openxmlformats.org/officeDocument/2006/relationships/slide" Target="slides/slide10.xml" /><Relationship Id="rId6" Type="http://schemas.openxmlformats.org/officeDocument/2006/relationships/slide" Target="slides/slide6.xml" /><Relationship Id="rId0" Type="http://schemas.openxmlformats.org/officeDocument/2006/relationships/slideMaster" Target="slideMasters/slideMaster1.xml" /><Relationship Id="rId1" Type="http://schemas.openxmlformats.org/officeDocument/2006/relationships/slide" Target="slides/slide1.xml" /><Relationship Id="rId11" Type="http://schemas.openxmlformats.org/officeDocument/2006/relationships/slide" Target="slides/slide11.xml" /><Relationship Id="rId15" Type="http://schemas.openxmlformats.org/officeDocument/2006/relationships/viewProps" Target="viewProps.xml" /><Relationship Id="rId12" Type="http://schemas.openxmlformats.org/officeDocument/2006/relationships/notesMaster" Target="notesMasters/notesMaster1.xml" /><Relationship Id="rId13" Type="http://schemas.openxmlformats.org/officeDocument/2006/relationships/presProps" Target="presProps.xml" /><Relationship Id="rId14" Type="http://schemas.openxmlformats.org/officeDocument/2006/relationships/tableStyles" Target="tableStyles.xml" /><Relationship Id="rId5" Type="http://schemas.openxmlformats.org/officeDocument/2006/relationships/slide" Target="slides/slide5.xml" /><Relationship Id="rId2" Type="http://schemas.openxmlformats.org/officeDocument/2006/relationships/slide" Target="slides/slide2.xml" /><Relationship Id="rId3" Type="http://schemas.openxmlformats.org/officeDocument/2006/relationships/slide" Target="slides/slide3.xml" /><Relationship Id="rId7" Type="http://schemas.openxmlformats.org/officeDocument/2006/relationships/slide" Target="slides/slide7.xml" /><Relationship Id="rId4" Type="http://schemas.openxmlformats.org/officeDocument/2006/relationships/slide" Target="slides/slide4.xml" /><Relationship Id="rId8" Type="http://schemas.openxmlformats.org/officeDocument/2006/relationships/slide" Target="slides/slide8.xml" /><Relationship Id="rId9" Type="http://schemas.openxmlformats.org/officeDocument/2006/relationships/slide" Target="slides/slide9.xml" /></Relationships>
</file>

<file path=ppt/notesMasters/_rels/notesMaster1.xml.rels><?xml version="1.0" encoding="UTF-8" standalone="yes"?><Relationships xmlns="http://schemas.openxmlformats.org/package/2006/relationships"><Relationship Id="rId0" Type="http://schemas.openxmlformats.org/officeDocument/2006/relationships/theme" Target="../theme/theme2.xml" /></Relationships>
</file>

<file path=ppt/notesMasters/notesMaster1.xml><?xml version="1.0" encoding="utf-8"?>
<p:notesMaster xmlns:p="http://schemas.openxmlformats.org/presentationml/2006/main" xmlns:a="http://schemas.openxmlformats.org/drawing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0" Type="http://schemas.openxmlformats.org/officeDocument/2006/relationships/slideMaster" Target="../slideMasters/slideMaster1.xml" /></Relationships>
</file>

<file path=ppt/slideLayouts/slideLayout1.xml><?xml version="1.0" encoding="utf-8"?>
<p:sldLayout xmlns:p="http://schemas.openxmlformats.org/presentationml/2006/main" xmlns:a="http://schemas.openxmlformats.org/drawing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 /><Relationship Id="rId0" Type="http://schemas.openxmlformats.org/officeDocument/2006/relationships/slideLayout" Target="../slideLayouts/slideLayout1.xml" 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0"/>
  </p:sldLayoutIdLst>
  <p:hf sldNum="0" hdr="0" ftr="0" dt="0"/>
  <p:txStyles>
    <p:titleStyle>
      <a:lvl1pPr algn="ctr" defTabSz="914400" rtl="0" eaLnBrk="1" latinLnBrk="0" hangingPunct="1">
        <a:spcBef>
          <a:spcPct val="1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2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3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4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5.xml.rels><?xml version="1.0" encoding="UTF-8" standalone="yes"?><Relationships xmlns="http://schemas.openxmlformats.org/package/2006/relationships"><Relationship Id="rId0" Type="http://schemas.openxmlformats.org/officeDocument/2006/relationships/chart" Target="charts/chart2.xml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7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8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9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0" Type="http://schemas.openxmlformats.org/officeDocument/2006/relationships/chart" Target="charts/chart1.xml" /></Relationships>
</file>

<file path=ppt/slides/_rels/slide11.xml.rels><?xml version="1.0" encoding="UTF-8" standalone="yes"?><Relationships xmlns="http://schemas.openxmlformats.org/package/2006/relationships"><Relationship Id="rId0" Type="http://schemas.openxmlformats.org/officeDocument/2006/relationships/slideLayout" Target="../slideLayouts/slideLayout1.xml" /></Relationships>
</file>

<file path=ppt/slides/charts/chart1.xml><?xml version="1.0" encoding="utf-8"?>
<c:chartSpace xmlns:a="http://schemas.openxmlformats.org/drawingml/2006/main" xmlns:c="http://schemas.openxmlformats.org/drawingml/2006/chart">
  <c:chart>
    <c:plotArea>
      <c:lineChart>
        <c:grouping val="stacked"/>
        <c:varyColors val="0"/>
        <c:ser>
          <c:idx val="0"/>
          <c:order val="0"/>
          <c:tx>
            <c:strRef>
              <c:f>sheet</c:f>
              <c:strCache>
                <c:ptCount val="1"/>
                <c:pt idx="0">
                  <c:v>周单量</c:v>
                </c:pt>
              </c:strCache>
            </c:strRef>
          </c:tx>
          <c:spPr>
            <a:ln w="19050" cap="flat">
              <a:solidFill>
                <a:srgbClr val="E8B23A"/>
              </a:solidFill>
              <a:round/>
            </a:ln>
          </c:spPr>
          <c:dLbls>
            <c:txPr>
              <a:bodyPr/>
              <a:p>
                <a:pPr>
                  <a:defRPr sz="750">
                    <a:solidFill>
                      <a:srgbClr val="E8B23A"/>
                    </a:solidFill>
                  </a:defRPr>
                </a:pPr>
              </a:p>
            </c:txPr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strCache>
                <c:ptCount val="5"/>
                <c:pt idx="0">
                  <c:v>第 1–2 周</c:v>
                </c:pt>
                <c:pt idx="1">
                  <c:v>第 4–6 周</c:v>
                </c:pt>
                <c:pt idx="2">
                  <c:v>第 8–10 周</c:v>
                </c:pt>
                <c:pt idx="3">
                  <c:v>第 12–14 周</c:v>
                </c:pt>
                <c:pt idx="4">
                  <c:v>第 16–18 周</c:v>
                </c:pt>
              </c:strCache>
            </c:strRef>
          </c:cat>
          <c:val>
            <c:numRef>
              <c:numCache>
                <c:formatCode>General</c:formatCode>
                <c:ptCount val="5"/>
                <c:pt idx="0">
                  <c:v>6</c:v>
                </c:pt>
                <c:pt idx="1">
                  <c:v>4</c:v>
                </c:pt>
                <c:pt idx="2">
                  <c:v>9</c:v>
                </c:pt>
                <c:pt idx="3">
                  <c:v>14</c:v>
                </c:pt>
                <c:pt idx="4">
                  <c:v>26</c:v>
                </c:pt>
              </c:numCache>
            </c:numRef>
          </c:val>
        </c:ser>
        <c:marker/>
        <c:axId val="89736801"/>
        <c:axId val="89736802"/>
      </c:lineChart>
      <c:catAx>
        <c:axId val="89736801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>
            <a:solidFill>
              <a:srgbClr val="D9D9D9"/>
            </a:solidFill>
            <a:round/>
          </a:ln>
          <a:effectLst/>
        </c:spPr>
        <c:txPr>
          <a:bodyPr/>
          <a:p>
            <a:pPr>
              <a:defRPr sz="900">
                <a:solidFill>
                  <a:srgbClr val="9AA4B2"/>
                </a:solidFill>
              </a:defRPr>
            </a:pPr>
          </a:p>
        </c:txPr>
        <c:crossAx val="89736802"/>
      </c:catAx>
      <c:valAx>
        <c:axId val="89736802"/>
        <c:scaling>
          <c:orientation val="minMax"/>
        </c:scaling>
        <c:delete val="0"/>
        <c:axPos val="l"/>
        <c:majorGridlines>
          <c:spPr>
            <a:noFill/>
            <a:ln w="9525" cap="flat">
              <a:solidFill>
                <a:srgbClr val="D9D9D9"/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/>
          <a:p>
            <a:pPr>
              <a:defRPr sz="900">
                <a:solidFill>
                  <a:srgbClr val="9AA4B2"/>
                </a:solidFill>
              </a:defRPr>
            </a:pPr>
          </a:p>
        </c:txPr>
        <c:crossAx val="89736801"/>
        <c:crossBetween val="between"/>
      </c:valAx>
      <c:spPr>
        <a:solidFill>
          <a:srgbClr val="262C35"/>
        </a:solidFill>
        <a:ln>
          <a:noFill/>
        </a:ln>
        <a:effectLst/>
      </c:spPr>
    </c:plotArea>
    <c:dispBlanksAs val="gap"/>
  </c:chart>
</c:chartSpace>
</file>

<file path=ppt/slides/charts/chart2.xml><?xml version="1.0" encoding="utf-8"?>
<c:chartSpace xmlns:a="http://schemas.openxmlformats.org/drawingml/2006/main" xmlns:c="http://schemas.openxmlformats.org/drawingml/2006/chart">
  <c:chart>
    <c:plotArea>
      <c:barChart>
        <c:barDir val="col"/>
        <c:grouping val="clustered"/>
        <c:varyColors val="0"/>
        <c:ser>
          <c:idx val="0"/>
          <c:order val="0"/>
          <c:tx>
            <c:strRef>
              <c:f>sheet</c:f>
              <c:strCache>
                <c:ptCount val="1"/>
                <c:pt idx="0">
                  <c:v>学习投入均值</c:v>
                </c:pt>
              </c:strCache>
            </c:strRef>
          </c:tx>
          <c:spPr>
            <a:solidFill>
              <a:srgbClr val="1E4FA8"/>
            </a:solidFill>
          </c:spPr>
          <c:dLbls>
            <c:txPr>
              <a:bodyPr/>
              <a:p>
                <a:pPr>
                  <a:defRPr sz="750">
                    <a:solidFill>
                      <a:srgbClr val="1A2230"/>
                    </a:solidFill>
                  </a:defRPr>
                </a:pPr>
              </a:p>
            </c:txPr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strCache>
                <c:ptCount val="4"/>
                <c:pt idx="0">
                  <c:v>1 小时以内</c:v>
                </c:pt>
                <c:pt idx="1">
                  <c:v>1–2 小时</c:v>
                </c:pt>
                <c:pt idx="2">
                  <c:v>2–3 小时</c:v>
                </c:pt>
                <c:pt idx="3">
                  <c:v>3 小时以上</c:v>
                </c:pt>
              </c:strCache>
            </c:strRef>
          </c:cat>
          <c:val>
            <c:numRef>
              <c:numCache>
                <c:formatCode>General</c:formatCode>
                <c:ptCount val="4"/>
                <c:pt idx="0">
                  <c:v>3.82</c:v>
                </c:pt>
                <c:pt idx="1">
                  <c:v>3.74</c:v>
                </c:pt>
                <c:pt idx="2">
                  <c:v>3.35</c:v>
                </c:pt>
                <c:pt idx="3">
                  <c:v>2.96</c:v>
                </c:pt>
              </c:numCache>
            </c:numRef>
          </c:val>
        </c:ser>
        <c:gapWidth val="219"/>
        <c:overlap val="-27"/>
        <c:axId val="89736801"/>
        <c:axId val="89736802"/>
      </c:barChart>
      <c:catAx>
        <c:axId val="89736801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>
            <a:solidFill>
              <a:srgbClr val="D9D9D9"/>
            </a:solidFill>
            <a:round/>
          </a:ln>
          <a:effectLst/>
        </c:spPr>
        <c:txPr>
          <a:bodyPr/>
          <a:p>
            <a:pPr>
              <a:defRPr sz="900">
                <a:solidFill>
                  <a:srgbClr val="4A5568"/>
                </a:solidFill>
              </a:defRPr>
            </a:pPr>
          </a:p>
        </c:txPr>
        <c:crossAx val="89736802"/>
      </c:catAx>
      <c:valAx>
        <c:axId val="89736802"/>
        <c:scaling>
          <c:orientation val="minMax"/>
        </c:scaling>
        <c:delete val="0"/>
        <c:axPos val="l"/>
        <c:majorGridlines>
          <c:spPr>
            <a:noFill/>
            <a:ln w="9525" cap="flat">
              <a:solidFill>
                <a:srgbClr val="D9D9D9"/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/>
          <a:p>
            <a:pPr>
              <a:defRPr sz="900">
                <a:solidFill>
                  <a:srgbClr val="4A5568"/>
                </a:solidFill>
              </a:defRPr>
            </a:pPr>
          </a:p>
        </c:txPr>
        <c:crossAx val="89736801"/>
        <c:crossBetween val="between"/>
      </c:valAx>
      <c:spPr>
        <a:solidFill>
          <a:srgbClr val="FFFFFF"/>
        </a:solidFill>
        <a:ln>
          <a:noFill/>
        </a:ln>
        <a:effectLst/>
      </c:spPr>
    </c:plotArea>
    <c:dispBlanksAs val="gap"/>
  </c:chart>
</c:chartSpace>
</file>

<file path=ppt/slides/slide1.xml><?xml version="1.0" encoding="utf-8"?>
<p:sld xmlns:p="http://schemas.openxmlformats.org/presentationml/2006/main" xmlns:a="http://schemas.openxmlformats.org/drawingml/2006/main">
  <p:cSld>
    <p:spTree>
      <p:nvGrpSpPr>
        <p:cNvPr id="1" name="" descr="&lt;Slide style={{ width: 1280, height: 720, backgroundColor: '#FFFFFF', padding: '60px 60px', flexDirection: 'column', justifyContent: 'center' }}&gt;&#10;    &lt;Box style={{ position: 'absolute', top: 60, right: 60, width: 240, height: 6, background: '#111827' }} /&gt;&#10;    &lt;Box style={{ flexDirection: 'row', alignItems: 'center', gap: 12 }}&gt;&#10;        &lt;Box style={{ width: 10, height: 10, background: '#0F8A6A' }} /&gt;&#10;        &lt;Text style={{ fontSize: 16, color: '#6B7280', letterSpacing: 3 }}&gt;格式工厂 · PPT 定制样张&lt;/Text&gt;&#10;    &lt;/Box&gt;&#10;    &lt;Text style={{ fontSize: 66, fontWeight: 'bold', color: '#111827', lineHeight: 1.15, marginTop: 30 }}&gt;&#10;        三套 PPT 风格样张&#10;    &lt;/Text&gt;&#10;    &lt;Text style={{ fontSize: 26, color: '#374151', lineHeight: 1.6, marginTop: 26 }}&gt;&#10;        同一份内容、三种呈现方式：论文答辩 / 课程汇报 / 项目路演&#10;    &lt;/Text&gt;&#10;    &lt;Text style={{ fontSize: 20, color: '#6B7280', lineHeight: 1.6, marginTop: 10 }}&gt;&#10;        每套 3 页，配色、母版、字体可按需替换；以下案例均为排版示意图&#10;    &lt;/Text&gt;&#10;    &lt;Box style={{ width: '100%', height: 1, background: '#E5E7EB', marginTop: 46 }} /&gt;&#10;    &lt;Box style={{ flexDirection: 'row', justifyContent: 'space-between', marginTop: 22 }}&gt;&#10;        &lt;Text style={{ fontSize: 16, color: '#6B7280' }}&gt;2026-11 · 第一版&lt;/Text&gt;&#10;        &lt;Text style={{ fontSize: 16, color: '#6B7280' }}&gt;微信 Tooyj0322&lt;/Text&gt;&#10;  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3" name=""/>
          <p:cNvSpPr/>
          <p:nvPr/>
        </p:nvSpPr>
        <p:spPr>
          <a:xfrm rot="0" flipH="0" flipV="0">
            <a:off x="571500" y="1781175"/>
            <a:ext cx="95250" cy="95250"/>
          </a:xfrm>
          <a:prstGeom prst="rect">
            <a:avLst/>
          </a:prstGeom>
          <a:solidFill>
            <a:srgbClr val="0F8A6A"/>
          </a:solidFill>
          <a:ln/>
        </p:spPr>
        <p:txBody>
          <a:bodyPr/>
          <a:p/>
        </p:txBody>
      </p:sp>
      <p:sp>
        <p:nvSpPr>
          <p:cNvPr id="4" name="" descr="{&quot;isTemplate&quot;:true,&quot;type&quot;:&quot;text&quot;}"/>
          <p:cNvSpPr txBox="1"/>
          <p:nvPr/>
        </p:nvSpPr>
        <p:spPr>
          <a:xfrm rot="0" flipH="0" flipV="0">
            <a:off x="781050" y="1733550"/>
            <a:ext cx="20955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spc="225">
                <a:solidFill>
                  <a:srgbClr val="6B7280"/>
                </a:solidFill>
                <a:latin typeface="Microsoft YaHei"/>
                <a:ea typeface="Microsoft YaHei"/>
              </a:rPr>
              <a:t>格式工厂</a:t>
            </a:r>
            <a:r>
              <a:rPr lang="en-US" sz="1200" spc="225">
                <a:solidFill>
                  <a:srgbClr val="6B7280"/>
                </a:solidFill>
                <a:latin typeface="Microsoft YaHei"/>
                <a:ea typeface="Microsoft YaHei"/>
              </a:rPr>
              <a:t xml:space="preserve"> · PPT </a:t>
            </a:r>
            <a:r>
              <a:rPr lang="zh-CN" sz="1200" spc="225">
                <a:solidFill>
                  <a:srgbClr val="6B7280"/>
                </a:solidFill>
                <a:latin typeface="Microsoft YaHei"/>
                <a:ea typeface="Microsoft YaHei"/>
              </a:rPr>
              <a:t>定制样张</a:t>
            </a:r>
            <a:endParaRPr/>
          </a:p>
        </p:txBody>
      </p:sp>
      <p:sp>
        <p:nvSpPr>
          <p:cNvPr id="5" name="" descr="{&quot;isTemplate&quot;:true,&quot;type&quot;:&quot;text&quot;}"/>
          <p:cNvSpPr txBox="1"/>
          <p:nvPr/>
        </p:nvSpPr>
        <p:spPr>
          <a:xfrm rot="0" flipH="0" flipV="0">
            <a:off x="571500" y="2209800"/>
            <a:ext cx="11049000" cy="876300"/>
          </a:xfrm>
          <a:prstGeom prst="rect"/>
        </p:spPr>
        <p:txBody>
          <a:bodyPr wrap="none" lIns="0" tIns="0" rIns="0" bIns="0"/>
          <a:p>
            <a:pPr>
              <a:lnSpc>
                <a:spcPct val="114999"/>
              </a:lnSpc>
            </a:pPr>
            <a:r>
              <a:rPr lang="zh-CN" sz="4950" b="1">
                <a:solidFill>
                  <a:srgbClr val="111827"/>
                </a:solidFill>
                <a:latin typeface="Microsoft YaHei"/>
                <a:ea typeface="Microsoft YaHei"/>
              </a:rPr>
              <a:t>三套</a:t>
            </a:r>
            <a:r>
              <a:rPr lang="en-US" sz="4950" b="1">
                <a:solidFill>
                  <a:srgbClr val="111827"/>
                </a:solidFill>
                <a:latin typeface="Microsoft YaHei"/>
                <a:ea typeface="Microsoft YaHei"/>
              </a:rPr>
              <a:t xml:space="preserve"> PPT </a:t>
            </a:r>
            <a:r>
              <a:rPr lang="zh-CN" sz="4950" b="1">
                <a:solidFill>
                  <a:srgbClr val="111827"/>
                </a:solidFill>
                <a:latin typeface="Microsoft YaHei"/>
                <a:ea typeface="Microsoft YaHei"/>
              </a:rPr>
              <a:t>风格样张</a:t>
            </a:r>
            <a:endParaRPr/>
          </a:p>
        </p:txBody>
      </p:sp>
      <p:sp>
        <p:nvSpPr>
          <p:cNvPr id="6" name="" descr="{&quot;isTemplate&quot;:true,&quot;type&quot;:&quot;text&quot;}"/>
          <p:cNvSpPr txBox="1"/>
          <p:nvPr/>
        </p:nvSpPr>
        <p:spPr>
          <a:xfrm rot="0" flipH="0" flipV="0">
            <a:off x="571500" y="3333750"/>
            <a:ext cx="11049000" cy="476250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950">
                <a:solidFill>
                  <a:srgbClr val="374151"/>
                </a:solidFill>
                <a:latin typeface="Microsoft YaHei"/>
                <a:ea typeface="Microsoft YaHei"/>
              </a:rPr>
              <a:t>同一份内容、三种呈现方式：论文答辩</a:t>
            </a:r>
            <a:r>
              <a:rPr lang="en-US" sz="1950">
                <a:solidFill>
                  <a:srgbClr val="374151"/>
                </a:solidFill>
                <a:latin typeface="Microsoft YaHei"/>
                <a:ea typeface="Microsoft YaHei"/>
              </a:rPr>
              <a:t xml:space="preserve"> / </a:t>
            </a:r>
            <a:r>
              <a:rPr lang="zh-CN" sz="1950">
                <a:solidFill>
                  <a:srgbClr val="374151"/>
                </a:solidFill>
                <a:latin typeface="Microsoft YaHei"/>
                <a:ea typeface="Microsoft YaHei"/>
              </a:rPr>
              <a:t>课程汇报</a:t>
            </a:r>
            <a:r>
              <a:rPr lang="en-US" sz="1950">
                <a:solidFill>
                  <a:srgbClr val="374151"/>
                </a:solidFill>
                <a:latin typeface="Microsoft YaHei"/>
                <a:ea typeface="Microsoft YaHei"/>
              </a:rPr>
              <a:t xml:space="preserve"> / </a:t>
            </a:r>
            <a:r>
              <a:rPr lang="zh-CN" sz="1950">
                <a:solidFill>
                  <a:srgbClr val="374151"/>
                </a:solidFill>
                <a:latin typeface="Microsoft YaHei"/>
                <a:ea typeface="Microsoft YaHei"/>
              </a:rPr>
              <a:t>项目路演</a:t>
            </a:r>
            <a:endParaRPr/>
          </a:p>
        </p:txBody>
      </p:sp>
      <p:sp>
        <p:nvSpPr>
          <p:cNvPr id="7" name="" descr="{&quot;isTemplate&quot;:true,&quot;type&quot;:&quot;text&quot;}"/>
          <p:cNvSpPr txBox="1"/>
          <p:nvPr/>
        </p:nvSpPr>
        <p:spPr>
          <a:xfrm rot="0" flipH="0" flipV="0">
            <a:off x="571500" y="3905250"/>
            <a:ext cx="11049000" cy="3714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500">
                <a:solidFill>
                  <a:srgbClr val="6B7280"/>
                </a:solidFill>
                <a:latin typeface="Microsoft YaHei"/>
                <a:ea typeface="Microsoft YaHei"/>
              </a:rPr>
              <a:t>每套</a:t>
            </a:r>
            <a:r>
              <a:rPr lang="en-US" sz="1500">
                <a:solidFill>
                  <a:srgbClr val="6B7280"/>
                </a:solidFill>
                <a:latin typeface="Microsoft YaHei"/>
                <a:ea typeface="Microsoft YaHei"/>
              </a:rPr>
              <a:t xml:space="preserve"> 3 </a:t>
            </a:r>
            <a:r>
              <a:rPr lang="zh-CN" sz="1500">
                <a:solidFill>
                  <a:srgbClr val="6B7280"/>
                </a:solidFill>
                <a:latin typeface="Microsoft YaHei"/>
                <a:ea typeface="Microsoft YaHei"/>
              </a:rPr>
              <a:t>页，配色、母版、字体可按需替换；以下案例均为排版示意图</a:t>
            </a:r>
            <a:endParaRPr/>
          </a:p>
        </p:txBody>
      </p:sp>
      <p:sp>
        <p:nvSpPr>
          <p:cNvPr id="8" name=""/>
          <p:cNvSpPr/>
          <p:nvPr/>
        </p:nvSpPr>
        <p:spPr>
          <a:xfrm rot="0" flipH="0" flipV="0">
            <a:off x="571500" y="4714875"/>
            <a:ext cx="11049000" cy="9525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p/>
        </p:txBody>
      </p:sp>
      <p:sp>
        <p:nvSpPr>
          <p:cNvPr id="9" name="" descr="{&quot;isTemplate&quot;:true,&quot;type&quot;:&quot;text&quot;}"/>
          <p:cNvSpPr txBox="1"/>
          <p:nvPr/>
        </p:nvSpPr>
        <p:spPr>
          <a:xfrm rot="0" flipH="0" flipV="0">
            <a:off x="571500" y="4933950"/>
            <a:ext cx="11906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>
                <a:solidFill>
                  <a:srgbClr val="6B7280"/>
                </a:solidFill>
                <a:latin typeface="Microsoft YaHei"/>
                <a:ea typeface="Microsoft YaHei"/>
              </a:rPr>
              <a:t xml:space="preserve">2026-11 · </a:t>
            </a:r>
            <a:r>
              <a:rPr lang="zh-CN" sz="1200">
                <a:solidFill>
                  <a:srgbClr val="6B7280"/>
                </a:solidFill>
                <a:latin typeface="Microsoft YaHei"/>
                <a:ea typeface="Microsoft YaHei"/>
              </a:rPr>
              <a:t>第一版</a:t>
            </a:r>
            <a:endParaRPr/>
          </a:p>
        </p:txBody>
      </p:sp>
      <p:sp>
        <p:nvSpPr>
          <p:cNvPr id="10" name="" descr="{&quot;isTemplate&quot;:true,&quot;type&quot;:&quot;text&quot;}"/>
          <p:cNvSpPr txBox="1"/>
          <p:nvPr/>
        </p:nvSpPr>
        <p:spPr>
          <a:xfrm rot="0" flipH="0" flipV="0">
            <a:off x="10525125" y="4933950"/>
            <a:ext cx="109537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6B7280"/>
                </a:solidFill>
                <a:latin typeface="Microsoft YaHei"/>
                <a:ea typeface="Microsoft YaHei"/>
              </a:rPr>
              <a:t>微信</a:t>
            </a:r>
            <a:r>
              <a:rPr lang="en-US" sz="1200">
                <a:solidFill>
                  <a:srgbClr val="6B7280"/>
                </a:solidFill>
                <a:latin typeface="Microsoft YaHei"/>
                <a:ea typeface="Microsoft YaHei"/>
              </a:rPr>
              <a:t xml:space="preserve"> Tooyj0322</a:t>
            </a:r>
            <a:endParaRPr/>
          </a:p>
        </p:txBody>
      </p:sp>
      <p:sp>
        <p:nvSpPr>
          <p:cNvPr id="11" name=""/>
          <p:cNvSpPr/>
          <p:nvPr/>
        </p:nvSpPr>
        <p:spPr>
          <a:xfrm rot="0" flipH="0" flipV="0">
            <a:off x="9334500" y="571500"/>
            <a:ext cx="2286000" cy="57150"/>
          </a:xfrm>
          <a:prstGeom prst="rect">
            <a:avLst/>
          </a:prstGeom>
          <a:solidFill>
            <a:srgbClr val="111827"/>
          </a:solidFill>
          <a:ln/>
        </p:spPr>
        <p:txBody>
          <a:bodyPr/>
          <a:p/>
        </p:txBody>
      </p:sp>
    </p:spTree>
  </p:cSld>
</p:sld>
</file>

<file path=ppt/slides/slide2.xml><?xml version="1.0" encoding="utf-8"?>
<p:sld xmlns:p="http://schemas.openxmlformats.org/presentationml/2006/main" xmlns:a="http://schemas.openxmlformats.org/drawingml/2006/main" xmlns:a16="http://schemas.microsoft.com/office/drawing/2014/main" xmlns:mc="http://schemas.openxmlformats.org/markup-compatibility/2006" mc:Ignorable="a16">
  <p:cSld>
    <p:spTree>
      <p:nvGrpSpPr>
        <p:cNvPr id="50" name="" descr="&lt;Slide style={{ width: 1280, height: 720, backgroundColor: '#FFFFFF', padding: '60px 60px', flexDirection: 'column' }}&gt;&#10;    &lt;Text style={{ fontSize: 34, fontWeight: 'bold', color: '#111827' }}&gt;三套风格怎么选：看场合，不看喜好&lt;/Text&gt;&#10;    &lt;Box style={{ width: '100%', height: 1, background: '#E5E7EB', marginTop: 18 }} /&gt;&#10;    &lt;Box style={{ marginTop: 30, height: 306 }}&gt;&#10;        &lt;Table&#10;            style={{ width: '100%', height: 306 }}&#10;            defaultTextStyle={{ fontSize: 18, textAlign: 'left', color: '#1F2937' }}&#10;            defaultCellStyle={{&#10;                border: {&#10;                    left: { width: 0, color: '#FFFFFF' },&#10;                    right: { width: 0, color: '#FFFFFF' },&#10;                    top: { width: 0, color: '#FFFFFF' },&#10;                    bottom: { width: 1, color: '#E5E7EB' },&#10;                },&#10;                padding: '14px 16px',&#10;            }}&#10;            cells={[&#10;                [&#10;                    { text: '风格', textStyle: { bold: true, color: '#FFFFFF', fontSize: 18 }, cellStyle: { background: { color: '#111827' } } },&#10;                    { text: '适合什么单', textStyle: { bold: true, color: '#FFFFFF', fontSize: 18 }, cellStyle: { background: { color: '#111827' } } },&#10;                    { text: '一页能放多少', textStyle: { bold: true, color: '#FFFFFF', fontSize: 18 }, cellStyle: { background: { color: '#111827' } } },&#10;                    { text: '单页价', textStyle: { bold: true, color: '#FFFFFF', fontSize: 18 }, cellStyle: { background: { color: '#111827' } } },&#10;                ],&#10;                [&#10;                    { text: '学术深蓝', textStyle: { bold: true, color: '#1E4FA8' } },&#10;                    '论文答辩、开题、中期、结题',&#10;                    '中等，图与文各占一半',&#10;                    '5 元',&#10;                ],&#10;                [&#10;                    { text: '清爽白', textStyle: { bold: true, color: '#0F8A6A' } },&#10;                    '课程汇报、小组作业、社团宣讲',&#10;                    '偏少，一页只讲一个观点',&#10;                    '5 元',&#10;                ],&#10;                [&#10;                    { text: '商务深灰', textStyle: { bold: true, color: '#B4791A' } },&#10;                    '项目路演、商业计划、对外汇报',&#10;                    '偏多，数字与结论优先',&#10;                    '6 元',&#10;                ],&#10;            ]}&#10;        /&gt;&#10;    &lt;/Box&gt;&#10;    &lt;Box style={{ flexDirection: 'row', gap: 24, background: '#F7F9FC', border: '1px solid #E5E7EB', padding: '22px 26px', marginTop: 34 }}&gt;&#10;        &lt;Box style={{ width: 6, background: '#111827' }} /&gt;&#10;        &lt;Box style={{ flexDirection: 'column', gap: 8 }}&gt;&#10;            &lt;Text style={{ fontSize: 20, color: '#111827', fontWeight: 'bold' }}&gt;拿不定主意，就先看效果再定&lt;/Text&gt;&#10;            &lt;Text style={{ fontSize: 18, color: '#4A5568', lineHeight: 1.55 }}&gt;&#10;                第 3-5 页是答辩版、6-8 页是课程版、9-11 页是路演版。挑一套报编号，剩下的只改文字和配色，结构不动。&#10;            &lt;/Text&gt;&#10;        &lt;/Box&gt;&#10;  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52" name="" descr="{&quot;isTemplate&quot;:true,&quot;type&quot;:&quot;text&quot;}"/>
          <p:cNvSpPr txBox="1"/>
          <p:nvPr/>
        </p:nvSpPr>
        <p:spPr>
          <a:xfrm rot="0" flipH="0" flipV="0">
            <a:off x="571500" y="571500"/>
            <a:ext cx="110490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11827"/>
                </a:solidFill>
                <a:latin typeface="Microsoft YaHei"/>
                <a:ea typeface="Microsoft YaHei"/>
              </a:rPr>
              <a:t>三套风格怎么选：看场合，不看喜好</a:t>
            </a:r>
            <a:endParaRPr/>
          </a:p>
        </p:txBody>
      </p:sp>
      <p:sp>
        <p:nvSpPr>
          <p:cNvPr id="53" name=""/>
          <p:cNvSpPr/>
          <p:nvPr/>
        </p:nvSpPr>
        <p:spPr>
          <a:xfrm rot="0" flipH="0" flipV="0">
            <a:off x="571500" y="1133475"/>
            <a:ext cx="11049000" cy="9525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p/>
        </p:txBody>
      </p:sp>
      <p:graphicFrame>
        <p:nvGraphicFramePr>
          <p:cNvPr id="54" name=""/>
          <p:cNvGraphicFramePr/>
          <p:nvPr/>
        </p:nvGraphicFramePr>
        <p:xfrm rot="0" flipH="0" flipV="0">
          <a:off x="571500" y="1428750"/>
          <a:ext cx="11049000" cy="2914650"/>
        </p:xfrm>
        <a:graphic>
          <a:graphicData uri="http://schemas.openxmlformats.org/drawingml/2006/table">
            <a:tbl>
              <a:tblGrid>
                <a:gridCol w="1467445">
                  <a:extLst>
                    <a:ext uri="{9D8B030D-6E8A-4147-A177-3AD203B41FA5}">
                      <a16:colId val="1"/>
                    </a:ext>
                  </a:extLst>
                </a:gridCol>
                <a:gridCol w="4704457">
                  <a:extLst>
                    <a:ext uri="{9D8B030D-6E8A-4147-A177-3AD203B41FA5}">
                      <a16:colId val="2"/>
                    </a:ext>
                  </a:extLst>
                </a:gridCol>
                <a:gridCol w="3733354">
                  <a:extLst>
                    <a:ext uri="{9D8B030D-6E8A-4147-A177-3AD203B41FA5}">
                      <a16:colId val="3"/>
                    </a:ext>
                  </a:extLst>
                </a:gridCol>
                <a:gridCol w="1143744">
                  <a:extLst>
                    <a:ext uri="{9D8B030D-6E8A-4147-A177-3AD203B41FA5}">
                      <a16:colId val="4"/>
                    </a:ext>
                  </a:extLst>
                </a:gridCol>
              </a:tblGrid>
              <a:tr h="728663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3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风格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11827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3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适合什么单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11827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3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一页能放多少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11827"/>
                    </a:solidFill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350" b="1">
                          <a:solidFill>
                            <a:srgbClr val="FFFFFF"/>
                          </a:solidFill>
                          <a:latin typeface="Microsoft YaHei"/>
                          <a:ea typeface="Microsoft YaHei"/>
                        </a:rPr>
                        <a:t>单页价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11827"/>
                    </a:solidFill>
                  </a:tcPr>
                </a:tc>
                <a:extLst>
                  <a:ext uri="{0D108BD9-81ED-4DB2-BD59-A6C34878D82A}">
                    <a16:rowId val="1"/>
                  </a:ext>
                </a:extLst>
              </a:tr>
              <a:tr h="728663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350" b="1">
                          <a:solidFill>
                            <a:srgbClr val="1E4FA8"/>
                          </a:solidFill>
                          <a:latin typeface="Microsoft YaHei"/>
                          <a:ea typeface="Microsoft YaHei"/>
                        </a:rPr>
                        <a:t>学术深蓝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350">
                          <a:solidFill>
                            <a:srgbClr val="1F2937"/>
                          </a:solidFill>
                          <a:latin typeface="Microsoft YaHei"/>
                          <a:ea typeface="Microsoft YaHei"/>
                        </a:rPr>
                        <a:t>论文答辩、开题、中期、结题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350">
                          <a:solidFill>
                            <a:srgbClr val="1F2937"/>
                          </a:solidFill>
                          <a:latin typeface="Microsoft YaHei"/>
                          <a:ea typeface="Microsoft YaHei"/>
                        </a:rPr>
                        <a:t>中等，图与文各占一半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350">
                          <a:solidFill>
                            <a:srgbClr val="1F2937"/>
                          </a:solidFill>
                          <a:latin typeface="Microsoft YaHei"/>
                          <a:ea typeface="Microsoft YaHei"/>
                        </a:rPr>
                        <a:t>5 元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2"/>
                  </a:ext>
                </a:extLst>
              </a:tr>
              <a:tr h="728663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350" b="1">
                          <a:solidFill>
                            <a:srgbClr val="0F8A6A"/>
                          </a:solidFill>
                          <a:latin typeface="Microsoft YaHei"/>
                          <a:ea typeface="Microsoft YaHei"/>
                        </a:rPr>
                        <a:t>清爽白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350">
                          <a:solidFill>
                            <a:srgbClr val="1F2937"/>
                          </a:solidFill>
                          <a:latin typeface="Microsoft YaHei"/>
                          <a:ea typeface="Microsoft YaHei"/>
                        </a:rPr>
                        <a:t>课程汇报、小组作业、社团宣讲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350">
                          <a:solidFill>
                            <a:srgbClr val="1F2937"/>
                          </a:solidFill>
                          <a:latin typeface="Microsoft YaHei"/>
                          <a:ea typeface="Microsoft YaHei"/>
                        </a:rPr>
                        <a:t>偏少，一页只讲一个观点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350">
                          <a:solidFill>
                            <a:srgbClr val="1F2937"/>
                          </a:solidFill>
                          <a:latin typeface="Microsoft YaHei"/>
                          <a:ea typeface="Microsoft YaHei"/>
                        </a:rPr>
                        <a:t>5 元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3"/>
                  </a:ext>
                </a:extLst>
              </a:tr>
              <a:tr h="728663"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350" b="1">
                          <a:solidFill>
                            <a:srgbClr val="B4791A"/>
                          </a:solidFill>
                          <a:latin typeface="Microsoft YaHei"/>
                          <a:ea typeface="Microsoft YaHei"/>
                        </a:rPr>
                        <a:t>商务深灰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350">
                          <a:solidFill>
                            <a:srgbClr val="1F2937"/>
                          </a:solidFill>
                          <a:latin typeface="Microsoft YaHei"/>
                          <a:ea typeface="Microsoft YaHei"/>
                        </a:rPr>
                        <a:t>项目路演、商业计划、对外汇报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350">
                          <a:solidFill>
                            <a:srgbClr val="1F2937"/>
                          </a:solidFill>
                          <a:latin typeface="Microsoft YaHei"/>
                          <a:ea typeface="Microsoft YaHei"/>
                        </a:rPr>
                        <a:t>偏多，数字与结论优先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 wrap="square" lIns="0" tIns="0" rIns="0" bIns="0" anchor="ctr">
                      <a:normAutofit/>
                    </a:bodyPr>
                    <a:p>
                      <a:pPr marL="114300" marR="114300" algn="l">
                        <a:lnSpc>
                          <a:spcPct val="120000"/>
                        </a:lnSpc>
                      </a:pPr>
                      <a:r>
                        <a:rPr sz="1350">
                          <a:solidFill>
                            <a:srgbClr val="1F2937"/>
                          </a:solidFill>
                          <a:latin typeface="Microsoft YaHei"/>
                          <a:ea typeface="Microsoft YaHei"/>
                        </a:rPr>
                        <a:t>6 元</a:t>
                      </a:r>
                      <a:endParaRPr/>
                    </a:p>
                  </a:txBody>
                  <a:tcPr marL="45720" marR="45720" marT="45720" marB="4572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val="4"/>
                  </a:ext>
                </a:extLst>
              </a:tr>
            </a:tbl>
          </a:graphicData>
        </a:graphic>
      </p:graphicFrame>
      <p:sp>
        <p:nvSpPr>
          <p:cNvPr id="55" name=""/>
          <p:cNvSpPr/>
          <p:nvPr/>
        </p:nvSpPr>
        <p:spPr>
          <a:xfrm rot="0" flipH="0" flipV="0">
            <a:off x="571500" y="4667250"/>
            <a:ext cx="11049000" cy="1047750"/>
          </a:xfrm>
          <a:prstGeom prst="rect">
            <a:avLst/>
          </a:prstGeom>
          <a:solidFill>
            <a:srgbClr val="F7F9FC"/>
          </a:solidFill>
          <a:ln w="12700">
            <a:solidFill>
              <a:srgbClr val="E5E7EB"/>
            </a:solidFill>
            <a:prstDash val="solid"/>
          </a:ln>
        </p:spPr>
        <p:txBody>
          <a:bodyPr/>
          <a:p/>
        </p:txBody>
      </p:sp>
      <p:sp>
        <p:nvSpPr>
          <p:cNvPr id="56" name=""/>
          <p:cNvSpPr/>
          <p:nvPr/>
        </p:nvSpPr>
        <p:spPr>
          <a:xfrm rot="0" flipH="0" flipV="0">
            <a:off x="819150" y="4876800"/>
            <a:ext cx="57150" cy="628650"/>
          </a:xfrm>
          <a:prstGeom prst="rect">
            <a:avLst/>
          </a:prstGeom>
          <a:solidFill>
            <a:srgbClr val="111827"/>
          </a:solidFill>
          <a:ln/>
        </p:spPr>
        <p:txBody>
          <a:bodyPr/>
          <a:p/>
        </p:txBody>
      </p:sp>
      <p:sp>
        <p:nvSpPr>
          <p:cNvPr id="57" name="" descr="{&quot;isTemplate&quot;:true,&quot;type&quot;:&quot;text&quot;}"/>
          <p:cNvSpPr txBox="1"/>
          <p:nvPr/>
        </p:nvSpPr>
        <p:spPr>
          <a:xfrm rot="0" flipH="0" flipV="0">
            <a:off x="1104900" y="4876800"/>
            <a:ext cx="833437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111827"/>
                </a:solidFill>
                <a:latin typeface="Microsoft YaHei"/>
                <a:ea typeface="Microsoft YaHei"/>
              </a:rPr>
              <a:t>拿不定主意，就先看效果再定</a:t>
            </a:r>
            <a:endParaRPr/>
          </a:p>
        </p:txBody>
      </p:sp>
      <p:sp>
        <p:nvSpPr>
          <p:cNvPr id="58" name="" descr="{&quot;isTemplate&quot;:true,&quot;type&quot;:&quot;text&quot;}"/>
          <p:cNvSpPr txBox="1"/>
          <p:nvPr/>
        </p:nvSpPr>
        <p:spPr>
          <a:xfrm rot="0" flipH="0" flipV="0">
            <a:off x="1104900" y="5181600"/>
            <a:ext cx="8334375" cy="32385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第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 xml:space="preserve"> 3-5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页是答辩版、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 xml:space="preserve">6-8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页是课程版、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 xml:space="preserve">9-11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页是路演版。挑一套报编号，剩下的只改文字和配色，结构不动。</a:t>
            </a:r>
            <a:endParaRPr/>
          </a:p>
        </p:txBody>
      </p:sp>
    </p:spTree>
  </p:cSld>
</p:sld>
</file>

<file path=ppt/slides/slide3.xml><?xml version="1.0" encoding="utf-8"?>
<p:sld xmlns:p="http://schemas.openxmlformats.org/presentationml/2006/main" xmlns:a="http://schemas.openxmlformats.org/drawingml/2006/main">
  <p:cSld>
    <p:spTree>
      <p:nvGrpSpPr>
        <p:cNvPr id="59" name="" descr="&lt;Slide style={{ width: 1280, height: 720, backgroundColor: '#FFFFFF', padding: '60px 60px', flexDirection: 'column', justifyContent: 'center' }}&gt;&#10;    &lt;Box style={{ position: 'absolute', top: 0, left: 0, width: 1280, height: 10, background: '#1E4FA8' }} /&gt;&#10;    &lt;Text style={{ fontSize: 18, color: '#1E4FA8', letterSpacing: 4, fontWeight: 'bold' }}&gt;硕士学位论文答辩&lt;/Text&gt;&#10;    &lt;Text style={{ fontSize: 54, fontWeight: 'bold', color: '#1A2230', lineHeight: 1.25, marginTop: 26 }}&gt;&#10;        短视频使用对大学生&#10;        &lt;br /&gt;&#10;        学习投入的影响研究&#10;    &lt;/Text&gt;&#10;    &lt;Text style={{ fontSize: 26, color: '#4A5568', lineHeight: 1.5, marginTop: 22 }}&gt;&#10;        The Impact of Short-Video Use on Learning Engagement&#10;    &lt;/Text&gt;&#10;    &lt;Box style={{ width: 360, height: 4, background: '#1E4FA8', marginTop: 34 }} /&gt;&#10;    &lt;Box style={{ flexDirection: 'row', gap: 90, marginTop: 32 }}&gt;&#10;        &lt;Box style={{ flexDirection: 'column', gap: 12 }}&gt;&#10;            &lt;Text style={{ fontSize: 18, color: '#8B97A8' }}&gt;答辩人&lt;/Text&gt;&#10;            &lt;Text style={{ fontSize: 22, color: '#1A2230', fontWeight: 'bold' }}&gt;李　明&lt;/Text&gt;&#10;            &lt;Text style={{ fontSize: 18, color: '#8B97A8', marginTop: 6 }}&gt;学号&lt;/Text&gt;&#10;            &lt;Text style={{ fontSize: 18, color: '#4A5568' }}&gt;2023xxxxxx&lt;/Text&gt;&#10;        &lt;/Box&gt;&#10;        &lt;Box style={{ flexDirection: 'column', gap: 12 }}&gt;&#10;            &lt;Text style={{ fontSize: 18, color: '#8B97A8' }}&gt;指导教师&lt;/Text&gt;&#10;            &lt;Text style={{ fontSize: 22, color: '#1A2230', fontWeight: 'bold' }}&gt;王建国　教授&lt;/Text&gt;&#10;            &lt;Text style={{ fontSize: 18, color: '#8B97A8', marginTop: 6 }}&gt;学院&lt;/Text&gt;&#10;            &lt;Text style={{ fontSize: 18, color: '#4A5568' }}&gt;教育科学学院 · 教育技术学&lt;/Text&gt;&#10;        &lt;/Box&gt;&#10;        &lt;Box style={{ flexDirection: 'column', gap: 12 }}&gt;&#10;            &lt;Text style={{ fontSize: 18, color: '#8B97A8' }}&gt;答辩时间&lt;/Text&gt;&#10;            &lt;Text style={{ fontSize: 22, color: '#1A2230', fontWeight: 'bold' }}&gt;2026 年 5 月&lt;/Text&gt;&#10;            &lt;Text style={{ fontSize: 18, color: '#8B97A8', marginTop: 6 }}&gt;地点&lt;/Text&gt;&#10;            &lt;Text style={{ fontSize: 18, color: '#4A5568' }}&gt;文科楼 302&lt;/Text&gt;&#10;        &lt;/Box&gt;&#10;  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61" name="" descr="{&quot;isTemplate&quot;:true,&quot;type&quot;:&quot;text&quot;}"/>
          <p:cNvSpPr txBox="1"/>
          <p:nvPr/>
        </p:nvSpPr>
        <p:spPr>
          <a:xfrm rot="0" flipH="0" flipV="0">
            <a:off x="571500" y="1123950"/>
            <a:ext cx="110490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 spc="300">
                <a:solidFill>
                  <a:srgbClr val="1E4FA8"/>
                </a:solidFill>
                <a:latin typeface="Microsoft YaHei"/>
                <a:ea typeface="Microsoft YaHei"/>
              </a:rPr>
              <a:t>硕士学位论文答辩</a:t>
            </a:r>
            <a:endParaRPr/>
          </a:p>
        </p:txBody>
      </p:sp>
      <p:sp>
        <p:nvSpPr>
          <p:cNvPr id="62" name="" descr="{&quot;isTemplate&quot;:true,&quot;type&quot;:&quot;text&quot;}"/>
          <p:cNvSpPr txBox="1"/>
          <p:nvPr/>
        </p:nvSpPr>
        <p:spPr>
          <a:xfrm rot="0" flipH="0" flipV="0">
            <a:off x="571500" y="1581150"/>
            <a:ext cx="11049000" cy="1543050"/>
          </a:xfrm>
          <a:prstGeom prst="rect"/>
        </p:spPr>
        <p:txBody>
          <a:bodyPr wrap="none" lIns="0" tIns="0" rIns="0" bIns="0"/>
          <a:p>
            <a:pPr>
              <a:lnSpc>
                <a:spcPct val="125000"/>
              </a:lnSpc>
            </a:pPr>
            <a:r>
              <a:rPr lang="zh-CN" sz="4050" b="1">
                <a:solidFill>
                  <a:srgbClr val="1A2230"/>
                </a:solidFill>
                <a:latin typeface="Microsoft YaHei"/>
                <a:ea typeface="Microsoft YaHei"/>
              </a:rPr>
              <a:t>短视频使用对大学生</a:t>
            </a:r>
            <a:endParaRPr/>
          </a:p>
          <a:p>
            <a:pPr>
              <a:lnSpc>
                <a:spcPct val="125000"/>
              </a:lnSpc>
            </a:pPr>
            <a:r>
              <a:rPr lang="zh-CN" sz="4050" b="1">
                <a:solidFill>
                  <a:srgbClr val="1A2230"/>
                </a:solidFill>
                <a:latin typeface="Microsoft YaHei"/>
                <a:ea typeface="Microsoft YaHei"/>
              </a:rPr>
              <a:t>学习投入的影响研究</a:t>
            </a:r>
            <a:endParaRPr/>
          </a:p>
        </p:txBody>
      </p:sp>
      <p:sp>
        <p:nvSpPr>
          <p:cNvPr id="63" name="" descr="{&quot;isTemplate&quot;:true,&quot;type&quot;:&quot;text&quot;}"/>
          <p:cNvSpPr txBox="1"/>
          <p:nvPr/>
        </p:nvSpPr>
        <p:spPr>
          <a:xfrm rot="0" flipH="0" flipV="0">
            <a:off x="571500" y="3333750"/>
            <a:ext cx="11049000" cy="4476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en-US" sz="1950">
                <a:solidFill>
                  <a:srgbClr val="4A5568"/>
                </a:solidFill>
                <a:latin typeface="Microsoft YaHei"/>
                <a:ea typeface="Microsoft YaHei"/>
              </a:rPr>
              <a:t>The Impact of Short-Video Use on Learning Engagement</a:t>
            </a:r>
            <a:endParaRPr/>
          </a:p>
        </p:txBody>
      </p:sp>
      <p:sp>
        <p:nvSpPr>
          <p:cNvPr id="64" name=""/>
          <p:cNvSpPr/>
          <p:nvPr/>
        </p:nvSpPr>
        <p:spPr>
          <a:xfrm rot="0" flipH="0" flipV="0">
            <a:off x="571500" y="4105275"/>
            <a:ext cx="3429000" cy="38100"/>
          </a:xfrm>
          <a:prstGeom prst="rect">
            <a:avLst/>
          </a:prstGeom>
          <a:solidFill>
            <a:srgbClr val="1E4FA8"/>
          </a:solidFill>
          <a:ln/>
        </p:spPr>
        <p:txBody>
          <a:bodyPr/>
          <a:p/>
        </p:txBody>
      </p:sp>
      <p:sp>
        <p:nvSpPr>
          <p:cNvPr id="65" name="" descr="{&quot;isTemplate&quot;:true,&quot;type&quot;:&quot;text&quot;}"/>
          <p:cNvSpPr txBox="1"/>
          <p:nvPr/>
        </p:nvSpPr>
        <p:spPr>
          <a:xfrm rot="0" flipH="0" flipV="0">
            <a:off x="571500" y="4448175"/>
            <a:ext cx="923925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8B97A8"/>
                </a:solidFill>
                <a:latin typeface="Microsoft YaHei"/>
                <a:ea typeface="Microsoft YaHei"/>
              </a:rPr>
              <a:t>答辩人</a:t>
            </a:r>
            <a:endParaRPr/>
          </a:p>
        </p:txBody>
      </p:sp>
      <p:sp>
        <p:nvSpPr>
          <p:cNvPr id="66" name="" descr="{&quot;isTemplate&quot;:true,&quot;type&quot;:&quot;text&quot;}"/>
          <p:cNvSpPr txBox="1"/>
          <p:nvPr/>
        </p:nvSpPr>
        <p:spPr>
          <a:xfrm rot="0" flipH="0" flipV="0">
            <a:off x="571500" y="4772025"/>
            <a:ext cx="92392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1A2230"/>
                </a:solidFill>
                <a:latin typeface="Microsoft YaHei"/>
                <a:ea typeface="Microsoft YaHei"/>
              </a:rPr>
              <a:t>李　明</a:t>
            </a:r>
            <a:endParaRPr/>
          </a:p>
        </p:txBody>
      </p:sp>
      <p:sp>
        <p:nvSpPr>
          <p:cNvPr id="67" name="" descr="{&quot;isTemplate&quot;:true,&quot;type&quot;:&quot;text&quot;}"/>
          <p:cNvSpPr txBox="1"/>
          <p:nvPr/>
        </p:nvSpPr>
        <p:spPr>
          <a:xfrm rot="0" flipH="0" flipV="0">
            <a:off x="571500" y="5200650"/>
            <a:ext cx="923925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8B97A8"/>
                </a:solidFill>
                <a:latin typeface="Microsoft YaHei"/>
                <a:ea typeface="Microsoft YaHei"/>
              </a:rPr>
              <a:t>学号</a:t>
            </a:r>
            <a:endParaRPr/>
          </a:p>
        </p:txBody>
      </p:sp>
      <p:sp>
        <p:nvSpPr>
          <p:cNvPr id="68" name="" descr="{&quot;isTemplate&quot;:true,&quot;type&quot;:&quot;text&quot;}"/>
          <p:cNvSpPr txBox="1"/>
          <p:nvPr/>
        </p:nvSpPr>
        <p:spPr>
          <a:xfrm rot="0" flipH="0" flipV="0">
            <a:off x="571500" y="5524500"/>
            <a:ext cx="923925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>2023xxxxxx</a:t>
            </a:r>
            <a:endParaRPr/>
          </a:p>
        </p:txBody>
      </p:sp>
      <p:sp>
        <p:nvSpPr>
          <p:cNvPr id="69" name="" descr="{&quot;isTemplate&quot;:true,&quot;type&quot;:&quot;text&quot;}"/>
          <p:cNvSpPr txBox="1"/>
          <p:nvPr/>
        </p:nvSpPr>
        <p:spPr>
          <a:xfrm rot="0" flipH="0" flipV="0">
            <a:off x="2352675" y="4448175"/>
            <a:ext cx="2028825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8B97A8"/>
                </a:solidFill>
                <a:latin typeface="Microsoft YaHei"/>
                <a:ea typeface="Microsoft YaHei"/>
              </a:rPr>
              <a:t>指导教师</a:t>
            </a:r>
            <a:endParaRPr/>
          </a:p>
        </p:txBody>
      </p:sp>
      <p:sp>
        <p:nvSpPr>
          <p:cNvPr id="70" name="" descr="{&quot;isTemplate&quot;:true,&quot;type&quot;:&quot;text&quot;}"/>
          <p:cNvSpPr txBox="1"/>
          <p:nvPr/>
        </p:nvSpPr>
        <p:spPr>
          <a:xfrm rot="0" flipH="0" flipV="0">
            <a:off x="2352675" y="4772025"/>
            <a:ext cx="2028825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1A2230"/>
                </a:solidFill>
                <a:latin typeface="Microsoft YaHei"/>
                <a:ea typeface="Microsoft YaHei"/>
              </a:rPr>
              <a:t>王建国　教授</a:t>
            </a:r>
            <a:endParaRPr/>
          </a:p>
        </p:txBody>
      </p:sp>
      <p:sp>
        <p:nvSpPr>
          <p:cNvPr id="71" name="" descr="{&quot;isTemplate&quot;:true,&quot;type&quot;:&quot;text&quot;}"/>
          <p:cNvSpPr txBox="1"/>
          <p:nvPr/>
        </p:nvSpPr>
        <p:spPr>
          <a:xfrm rot="0" flipH="0" flipV="0">
            <a:off x="2352675" y="5200650"/>
            <a:ext cx="2028825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8B97A8"/>
                </a:solidFill>
                <a:latin typeface="Microsoft YaHei"/>
                <a:ea typeface="Microsoft YaHei"/>
              </a:rPr>
              <a:t>学院</a:t>
            </a:r>
            <a:endParaRPr/>
          </a:p>
        </p:txBody>
      </p:sp>
      <p:sp>
        <p:nvSpPr>
          <p:cNvPr id="72" name="" descr="{&quot;isTemplate&quot;:true,&quot;type&quot;:&quot;text&quot;}"/>
          <p:cNvSpPr txBox="1"/>
          <p:nvPr/>
        </p:nvSpPr>
        <p:spPr>
          <a:xfrm rot="0" flipH="0" flipV="0">
            <a:off x="2352675" y="5524500"/>
            <a:ext cx="2028825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教育科学学院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教育技术学</a:t>
            </a:r>
            <a:endParaRPr/>
          </a:p>
        </p:txBody>
      </p:sp>
      <p:sp>
        <p:nvSpPr>
          <p:cNvPr id="73" name="" descr="{&quot;isTemplate&quot;:true,&quot;type&quot;:&quot;text&quot;}"/>
          <p:cNvSpPr txBox="1"/>
          <p:nvPr/>
        </p:nvSpPr>
        <p:spPr>
          <a:xfrm rot="0" flipH="0" flipV="0">
            <a:off x="5238750" y="4448175"/>
            <a:ext cx="12573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8B97A8"/>
                </a:solidFill>
                <a:latin typeface="Microsoft YaHei"/>
                <a:ea typeface="Microsoft YaHei"/>
              </a:rPr>
              <a:t>答辩时间</a:t>
            </a:r>
            <a:endParaRPr/>
          </a:p>
        </p:txBody>
      </p:sp>
      <p:sp>
        <p:nvSpPr>
          <p:cNvPr id="74" name="" descr="{&quot;isTemplate&quot;:true,&quot;type&quot;:&quot;text&quot;}"/>
          <p:cNvSpPr txBox="1"/>
          <p:nvPr/>
        </p:nvSpPr>
        <p:spPr>
          <a:xfrm rot="0" flipH="0" flipV="0">
            <a:off x="5238750" y="4772025"/>
            <a:ext cx="12573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650" b="1">
                <a:solidFill>
                  <a:srgbClr val="1A2230"/>
                </a:solidFill>
                <a:latin typeface="Microsoft YaHei"/>
                <a:ea typeface="Microsoft YaHei"/>
              </a:rPr>
              <a:t xml:space="preserve">2026 </a:t>
            </a:r>
            <a:r>
              <a:rPr lang="zh-CN" sz="1650" b="1">
                <a:solidFill>
                  <a:srgbClr val="1A2230"/>
                </a:solidFill>
                <a:latin typeface="Microsoft YaHei"/>
                <a:ea typeface="Microsoft YaHei"/>
              </a:rPr>
              <a:t>年</a:t>
            </a:r>
            <a:r>
              <a:rPr lang="en-US" sz="1650" b="1">
                <a:solidFill>
                  <a:srgbClr val="1A2230"/>
                </a:solidFill>
                <a:latin typeface="Microsoft YaHei"/>
                <a:ea typeface="Microsoft YaHei"/>
              </a:rPr>
              <a:t xml:space="preserve"> 5 </a:t>
            </a:r>
            <a:r>
              <a:rPr lang="zh-CN" sz="1650" b="1">
                <a:solidFill>
                  <a:srgbClr val="1A2230"/>
                </a:solidFill>
                <a:latin typeface="Microsoft YaHei"/>
                <a:ea typeface="Microsoft YaHei"/>
              </a:rPr>
              <a:t>月</a:t>
            </a:r>
            <a:endParaRPr/>
          </a:p>
        </p:txBody>
      </p:sp>
      <p:sp>
        <p:nvSpPr>
          <p:cNvPr id="75" name="" descr="{&quot;isTemplate&quot;:true,&quot;type&quot;:&quot;text&quot;}"/>
          <p:cNvSpPr txBox="1"/>
          <p:nvPr/>
        </p:nvSpPr>
        <p:spPr>
          <a:xfrm rot="0" flipH="0" flipV="0">
            <a:off x="5238750" y="5200650"/>
            <a:ext cx="12573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8B97A8"/>
                </a:solidFill>
                <a:latin typeface="Microsoft YaHei"/>
                <a:ea typeface="Microsoft YaHei"/>
              </a:rPr>
              <a:t>地点</a:t>
            </a:r>
            <a:endParaRPr/>
          </a:p>
        </p:txBody>
      </p:sp>
      <p:sp>
        <p:nvSpPr>
          <p:cNvPr id="76" name="" descr="{&quot;isTemplate&quot;:true,&quot;type&quot;:&quot;text&quot;}"/>
          <p:cNvSpPr txBox="1"/>
          <p:nvPr/>
        </p:nvSpPr>
        <p:spPr>
          <a:xfrm rot="0" flipH="0" flipV="0">
            <a:off x="5238750" y="5524500"/>
            <a:ext cx="12573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4A5568"/>
                </a:solidFill>
                <a:latin typeface="Microsoft YaHei"/>
                <a:ea typeface="Microsoft YaHei"/>
              </a:rPr>
              <a:t>文科楼</a:t>
            </a:r>
            <a:r>
              <a:rPr lang="en-US" sz="1350">
                <a:solidFill>
                  <a:srgbClr val="4A5568"/>
                </a:solidFill>
                <a:latin typeface="Microsoft YaHei"/>
                <a:ea typeface="Microsoft YaHei"/>
              </a:rPr>
              <a:t xml:space="preserve"> 302</a:t>
            </a:r>
            <a:endParaRPr/>
          </a:p>
        </p:txBody>
      </p:sp>
      <p:sp>
        <p:nvSpPr>
          <p:cNvPr id="77" name=""/>
          <p:cNvSpPr/>
          <p:nvPr/>
        </p:nvSpPr>
        <p:spPr>
          <a:xfrm rot="0" flipH="0" flipV="0">
            <a:off x="0" y="0"/>
            <a:ext cx="12192000" cy="95250"/>
          </a:xfrm>
          <a:prstGeom prst="rect">
            <a:avLst/>
          </a:prstGeom>
          <a:solidFill>
            <a:srgbClr val="1E4FA8"/>
          </a:solidFill>
          <a:ln/>
        </p:spPr>
        <p:txBody>
          <a:bodyPr/>
          <a:p/>
        </p:txBody>
      </p:sp>
    </p:spTree>
  </p:cSld>
</p:sld>
</file>

<file path=ppt/slides/slide4.xml><?xml version="1.0" encoding="utf-8"?>
<p:sld xmlns:p="http://schemas.openxmlformats.org/presentationml/2006/main" xmlns:a="http://schemas.openxmlformats.org/drawingml/2006/main">
  <p:cSld>
    <p:spTree>
      <p:nvGrpSpPr>
        <p:cNvPr id="78" name="" descr="&lt;Slide style={{ width: 1280, height: 720, backgroundColor: '#FFFFFF', padding: '60px 60px', flexDirection: 'column' }}&gt;&#10;    &lt;Box style={{ width: '100%', height: 64, background: '#1E4FA8', padding: '0 24px', flexDirection: 'row', alignItems: 'center', justifyContent: 'space-between' }}&gt;&#10;        &lt;Text style={{ fontSize: 32, fontWeight: 'bold', color: '#FFFFFF' }}&gt;研究背景与核心问题&lt;/Text&gt;&#10;        &lt;Text style={{ fontSize: 16, color: '#C9D9F2', letterSpacing: 1 }}&gt;01 · Background&lt;/Text&gt;&#10;    &lt;/Box&gt;&#10;    &lt;Box style={{ flexDirection: 'row', gap: 16, background: '#E8EFF8', border: { left: { width: 5, color: '#1E4FA8' } }, padding: '18px 22px', marginTop: 22 }}&gt;&#10;        &lt;Box style={{ flexDirection: 'column', gap: 6 }}&gt;&#10;            &lt;Text style={{ fontSize: 18, color: '#1E4FA8', fontWeight: 'bold', letterSpacing: 1 }}&gt;关键观察&lt;/Text&gt;&#10;            &lt;Text style={{ fontSize: 20, color: '#1A2230', lineHeight: 1.55 }}&gt;&#10;                已有研究几乎都假设&quot;用得越久、学得越差&quot;，但访谈里不少学生反映短时刷视频反而提神。&#10;            &lt;/Text&gt;&#10;        &lt;/Box&gt;&#10;    &lt;/Box&gt;&#10;    &lt;Box style={{ flexDirection: 'row', gap: 44, marginTop: 30 }}&gt;&#10;        &lt;Box style={{ width: 620, flexDirection: 'column' }}&gt;&#10;            &lt;Text style={{ fontSize: 24, fontWeight: 'bold', color: '#1A2230' }}&gt;已有研究做到哪一步&lt;/Text&gt;&#10;            &lt;Box style={{ width: '100%', height: 1, background: '#D6DCE5', marginTop: 14 }} /&gt;&#10;            &lt;Box style={{ flexDirection: 'column', gap: 20, marginTop: 20 }}&gt;&#10;                &lt;Box style={{ flexDirection: 'row', gap: 12 }}&gt;&#10;                    &lt;Text style={{ fontSize: 19, color: '#1E4FA8', fontWeight: 'bold' }}&gt;①&lt;/Text&gt;&#10;                    &lt;Text style={{ fontSize: 19, color: '#1A2230', lineHeight: 1.55 }}&gt;方法以问卷自评为主，集中在手机成瘾与学业成绩的相关性上&lt;/Text&gt;&#10;                &lt;/Box&gt;&#10;                &lt;Box style={{ flexDirection: 'row', gap: 12 }}&gt;&#10;                    &lt;Text style={{ fontSize: 19, color: '#1E4FA8', fontWeight: 'bold' }}&gt;②&lt;/Text&gt;&#10;                    &lt;Text style={{ fontSize: 19, color: '#1A2230', lineHeight: 1.55 }}&gt;对&quot;时长—投入&quot;的曲线关系讨论不足，普遍沿用线性假设&lt;/Text&gt;&#10;                &lt;/Box&gt;&#10;                &lt;Box style={{ flexDirection: 'row', gap: 12 }}&gt;&#10;                    &lt;Text style={{ fontSize: 19, color: '#1E4FA8', fontWeight: 'bold' }}&gt;③&lt;/Text&gt;&#10;                    &lt;Text style={{ fontSize: 19, color: '#1A2230', lineHeight: 1.55 }}&gt;样本以本科生整体为主，缺少分年级、分学科的对比&lt;/Text&gt;&#10;                &lt;/Box&gt;&#10;            &lt;/Box&gt;&#10;        &lt;/Box&gt;&#10;        &lt;Box style={{ width: 496, flexDirection: 'column' }}&gt;&#10;            &lt;Text style={{ fontSize: 24, fontWeight: 'bold', color: '#1A2230' }}&gt;本研究要回答什么&lt;/Text&gt;&#10;            &lt;Box style={{ width: '100%', height: 1, background: '#D6DCE5', marginTop: 14 }} /&gt;&#10;            &lt;Box style={{ flexDirection: 'column', gap: 20, marginTop: 20 }}&gt;&#10;                &lt;Box style={{ flexDirection: 'row', gap: 12 }}&gt;&#10;                    &lt;Text style={{ fontSize: 18, color: '#FFFFFF', background: '#1E4FA8', padding: '2px 8px' }}&gt;Q1&lt;/Text&gt;&#10;                    &lt;Text style={{ fontSize: 19, color: '#1A2230', lineHeight: 1.55 }}&gt;使用时长与学习投入是否存在非线性关系&lt;/Text&gt;&#10;                &lt;/Box&gt;&#10;                &lt;Box style={{ flexDirection: 'row', gap: 12 }}&gt;&#10;                    &lt;Text style={{ fontSize: 18, color: '#FFFFFF', background: '#1E4FA8', padding: '2px 8px' }}&gt;Q2&lt;/Text&gt;&#10;                    &lt;Text style={{ fontSize: 19, color: '#1A2230', lineHeight: 1.55 }}&gt;娱乐型与学习型使用的作用是否相反&lt;/Text&gt;&#10;                &lt;/Box&gt;&#10;                &lt;Box style={{ flexDirection: 'row', gap: 12 }}&gt;&#10;                    &lt;Text style={{ fontSize: 18, color: '#FFFFFF', background: '#1E4FA8', padding: '2px 8px' }}&gt;Q3&lt;/Text&gt;&#10;                    &lt;Text style={{ fontSize: 19, color: '#1A2230', lineHeight: 1.55 }}&gt;自我调节在其中起多大的中介作用&lt;/Text&gt;&#10;                &lt;/Box&gt;&#10;            &lt;/Box&gt;&#10;        &lt;/Box&gt;&#10;    &lt;/Box&gt;&#10;    &lt;Box style={{ flexDirection: 'row', gap: 12, alignItems: 'center', background: '#F7F9FC', border: '1px solid #D6DCE5', padding: '16px 22px', marginTop: 28 }}&gt;&#10;        &lt;Text style={{ fontSize: 18, color: '#D9534F', fontWeight: 'bold' }}&gt;结论&lt;/Text&gt;&#10;        &lt;Text style={{ fontSize: 19, color: '#1A2230', lineHeight: 1.5 }}&gt;&#10;            已有研究证实了负相关，但没回答&quot;从多少开始变负&quot;——本研究把时长做成分段变量，找这个临界点。&#10;        &lt;/Text&gt;&#10;    &lt;/Box&gt;&#10;    &lt;Box style={{ flexDirection: 'row', justifyContent: 'space-between', marginTop: 14 }}&gt;&#10;        &lt;Text style={{ fontSize: 14, color: '#8B97A8' }}&gt;短视频使用对大学生学习投入的影响研究&lt;/Text&gt;&#10;        &lt;Text style={{ fontSize: 14, color: '#8B97A8' }}&gt;04 / 11&lt;/Text&gt;&#10;  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80" name=""/>
          <p:cNvSpPr/>
          <p:nvPr/>
        </p:nvSpPr>
        <p:spPr>
          <a:xfrm rot="0" flipH="0" flipV="0">
            <a:off x="571500" y="571500"/>
            <a:ext cx="11049000" cy="609600"/>
          </a:xfrm>
          <a:prstGeom prst="rect">
            <a:avLst/>
          </a:prstGeom>
          <a:solidFill>
            <a:srgbClr val="1E4FA8"/>
          </a:solidFill>
          <a:ln/>
        </p:spPr>
        <p:txBody>
          <a:bodyPr/>
          <a:p/>
        </p:txBody>
      </p:sp>
      <p:sp>
        <p:nvSpPr>
          <p:cNvPr id="81" name="" descr="{&quot;isTemplate&quot;:true,&quot;type&quot;:&quot;text&quot;}"/>
          <p:cNvSpPr txBox="1"/>
          <p:nvPr/>
        </p:nvSpPr>
        <p:spPr>
          <a:xfrm rot="0" flipH="0" flipV="0">
            <a:off x="800100" y="695325"/>
            <a:ext cx="274320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FFFFFF"/>
                </a:solidFill>
                <a:latin typeface="Microsoft YaHei"/>
                <a:ea typeface="Microsoft YaHei"/>
              </a:rPr>
              <a:t>研究背景与核心问题</a:t>
            </a:r>
            <a:endParaRPr/>
          </a:p>
        </p:txBody>
      </p:sp>
      <p:sp>
        <p:nvSpPr>
          <p:cNvPr id="82" name="" descr="{&quot;isTemplate&quot;:true,&quot;type&quot;:&quot;text&quot;}"/>
          <p:cNvSpPr txBox="1"/>
          <p:nvPr/>
        </p:nvSpPr>
        <p:spPr>
          <a:xfrm rot="0" flipH="0" flipV="0">
            <a:off x="10058400" y="781050"/>
            <a:ext cx="13335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spc="75">
                <a:solidFill>
                  <a:srgbClr val="C9D9F2"/>
                </a:solidFill>
                <a:latin typeface="Microsoft YaHei"/>
                <a:ea typeface="Microsoft YaHei"/>
              </a:rPr>
              <a:t>01 · Background</a:t>
            </a:r>
            <a:endParaRPr/>
          </a:p>
        </p:txBody>
      </p:sp>
      <p:sp>
        <p:nvSpPr>
          <p:cNvPr id="83" name=""/>
          <p:cNvSpPr/>
          <p:nvPr/>
        </p:nvSpPr>
        <p:spPr>
          <a:xfrm rot="0" flipH="0" flipV="0">
            <a:off x="571500" y="1390650"/>
            <a:ext cx="11049000" cy="971550"/>
          </a:xfrm>
          <a:prstGeom prst="rect">
            <a:avLst/>
          </a:prstGeom>
          <a:solidFill>
            <a:srgbClr val="E8EFF8"/>
          </a:solidFill>
          <a:ln/>
        </p:spPr>
        <p:txBody>
          <a:bodyPr/>
          <a:p/>
        </p:txBody>
      </p:sp>
      <p:sp>
        <p:nvSpPr>
          <p:cNvPr id="84" name="" descr="{&quot;isTemplate&quot;:true,&quot;type&quot;:&quot;text&quot;}"/>
          <p:cNvSpPr txBox="1"/>
          <p:nvPr/>
        </p:nvSpPr>
        <p:spPr>
          <a:xfrm rot="0" flipH="0" flipV="0">
            <a:off x="781050" y="1562100"/>
            <a:ext cx="76009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 spc="75">
                <a:solidFill>
                  <a:srgbClr val="1E4FA8"/>
                </a:solidFill>
                <a:latin typeface="Microsoft YaHei"/>
                <a:ea typeface="Microsoft YaHei"/>
              </a:rPr>
              <a:t>关键观察</a:t>
            </a:r>
            <a:endParaRPr/>
          </a:p>
        </p:txBody>
      </p:sp>
      <p:sp>
        <p:nvSpPr>
          <p:cNvPr id="85" name="" descr="{&quot;isTemplate&quot;:true,&quot;type&quot;:&quot;text&quot;}"/>
          <p:cNvSpPr txBox="1"/>
          <p:nvPr/>
        </p:nvSpPr>
        <p:spPr>
          <a:xfrm rot="0" flipH="0" flipV="0">
            <a:off x="781050" y="1828800"/>
            <a:ext cx="7600950" cy="36195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500">
                <a:solidFill>
                  <a:srgbClr val="1A2230"/>
                </a:solidFill>
                <a:latin typeface="Microsoft YaHei"/>
                <a:ea typeface="Microsoft YaHei"/>
              </a:rPr>
              <a:t>已有研究几乎都假设</a:t>
            </a:r>
            <a:r>
              <a:rPr lang="en-US" sz="1500">
                <a:solidFill>
                  <a:srgbClr val="1A2230"/>
                </a:solidFill>
                <a:latin typeface="Microsoft YaHei"/>
                <a:ea typeface="Microsoft YaHei"/>
              </a:rPr>
              <a:t>"</a:t>
            </a:r>
            <a:r>
              <a:rPr lang="zh-CN" sz="1500">
                <a:solidFill>
                  <a:srgbClr val="1A2230"/>
                </a:solidFill>
                <a:latin typeface="Microsoft YaHei"/>
                <a:ea typeface="Microsoft YaHei"/>
              </a:rPr>
              <a:t>用得越久、学得越差</a:t>
            </a:r>
            <a:r>
              <a:rPr lang="en-US" sz="1500">
                <a:solidFill>
                  <a:srgbClr val="1A2230"/>
                </a:solidFill>
                <a:latin typeface="Microsoft YaHei"/>
                <a:ea typeface="Microsoft YaHei"/>
              </a:rPr>
              <a:t>"</a:t>
            </a:r>
            <a:r>
              <a:rPr lang="zh-CN" sz="1500">
                <a:solidFill>
                  <a:srgbClr val="1A2230"/>
                </a:solidFill>
                <a:latin typeface="Microsoft YaHei"/>
                <a:ea typeface="Microsoft YaHei"/>
              </a:rPr>
              <a:t>，但访谈里不少学生反映短时刷视频反而提神。</a:t>
            </a:r>
            <a:endParaRPr/>
          </a:p>
        </p:txBody>
      </p:sp>
      <p:sp>
        <p:nvSpPr>
          <p:cNvPr id="86" name="" descr="{&quot;isTemplate&quot;:true,&quot;type&quot;:&quot;text&quot;}"/>
          <p:cNvSpPr txBox="1"/>
          <p:nvPr/>
        </p:nvSpPr>
        <p:spPr>
          <a:xfrm rot="0" flipH="0" flipV="0">
            <a:off x="571500" y="2647950"/>
            <a:ext cx="59055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1A2230"/>
                </a:solidFill>
                <a:latin typeface="Microsoft YaHei"/>
                <a:ea typeface="Microsoft YaHei"/>
              </a:rPr>
              <a:t>已有研究做到哪一步</a:t>
            </a:r>
            <a:endParaRPr/>
          </a:p>
        </p:txBody>
      </p:sp>
      <p:sp>
        <p:nvSpPr>
          <p:cNvPr id="87" name=""/>
          <p:cNvSpPr/>
          <p:nvPr/>
        </p:nvSpPr>
        <p:spPr>
          <a:xfrm rot="0" flipH="0" flipV="0">
            <a:off x="571500" y="3057525"/>
            <a:ext cx="5905500" cy="9525"/>
          </a:xfrm>
          <a:prstGeom prst="rect">
            <a:avLst/>
          </a:prstGeom>
          <a:solidFill>
            <a:srgbClr val="D6DCE5"/>
          </a:solidFill>
          <a:ln/>
        </p:spPr>
        <p:txBody>
          <a:bodyPr/>
          <a:p/>
        </p:txBody>
      </p:sp>
      <p:sp>
        <p:nvSpPr>
          <p:cNvPr id="88" name="" descr="{&quot;isTemplate&quot;:true,&quot;type&quot;:&quot;text&quot;}"/>
          <p:cNvSpPr txBox="1"/>
          <p:nvPr/>
        </p:nvSpPr>
        <p:spPr>
          <a:xfrm rot="0" flipH="0" flipV="0">
            <a:off x="571500" y="3257550"/>
            <a:ext cx="180975" cy="3429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1425" b="1">
                <a:solidFill>
                  <a:srgbClr val="1E4FA8"/>
                </a:solidFill>
                <a:latin typeface="Microsoft YaHei"/>
                <a:ea typeface="Microsoft YaHei"/>
              </a:rPr>
              <a:t>①</a:t>
            </a:r>
            <a:endParaRPr/>
          </a:p>
        </p:txBody>
      </p:sp>
      <p:sp>
        <p:nvSpPr>
          <p:cNvPr id="89" name="" descr="{&quot;isTemplate&quot;:true,&quot;type&quot;:&quot;text&quot;}"/>
          <p:cNvSpPr txBox="1"/>
          <p:nvPr/>
        </p:nvSpPr>
        <p:spPr>
          <a:xfrm rot="0" flipH="0" flipV="0">
            <a:off x="866775" y="3257550"/>
            <a:ext cx="4886325" cy="3429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425">
                <a:solidFill>
                  <a:srgbClr val="1A2230"/>
                </a:solidFill>
                <a:latin typeface="Microsoft YaHei"/>
                <a:ea typeface="Microsoft YaHei"/>
              </a:rPr>
              <a:t>方法以问卷自评为主，集中在手机成瘾与学业成绩的相关性上</a:t>
            </a:r>
            <a:endParaRPr/>
          </a:p>
        </p:txBody>
      </p:sp>
      <p:sp>
        <p:nvSpPr>
          <p:cNvPr id="90" name="" descr="{&quot;isTemplate&quot;:true,&quot;type&quot;:&quot;text&quot;}"/>
          <p:cNvSpPr txBox="1"/>
          <p:nvPr/>
        </p:nvSpPr>
        <p:spPr>
          <a:xfrm rot="0" flipH="0" flipV="0">
            <a:off x="571500" y="3790950"/>
            <a:ext cx="180975" cy="3429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1425" b="1">
                <a:solidFill>
                  <a:srgbClr val="1E4FA8"/>
                </a:solidFill>
                <a:latin typeface="Microsoft YaHei"/>
                <a:ea typeface="Microsoft YaHei"/>
              </a:rPr>
              <a:t>②</a:t>
            </a:r>
            <a:endParaRPr/>
          </a:p>
        </p:txBody>
      </p:sp>
      <p:sp>
        <p:nvSpPr>
          <p:cNvPr id="91" name="" descr="{&quot;isTemplate&quot;:true,&quot;type&quot;:&quot;text&quot;}"/>
          <p:cNvSpPr txBox="1"/>
          <p:nvPr/>
        </p:nvSpPr>
        <p:spPr>
          <a:xfrm rot="0" flipH="0" flipV="0">
            <a:off x="866775" y="3790950"/>
            <a:ext cx="4524375" cy="3429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425">
                <a:solidFill>
                  <a:srgbClr val="1A2230"/>
                </a:solidFill>
                <a:latin typeface="Microsoft YaHei"/>
                <a:ea typeface="Microsoft YaHei"/>
              </a:rPr>
              <a:t>对</a:t>
            </a:r>
            <a:r>
              <a:rPr lang="en-US" sz="1425">
                <a:solidFill>
                  <a:srgbClr val="1A2230"/>
                </a:solidFill>
                <a:latin typeface="Microsoft YaHei"/>
                <a:ea typeface="Microsoft YaHei"/>
              </a:rPr>
              <a:t>"</a:t>
            </a:r>
            <a:r>
              <a:rPr lang="zh-CN" sz="1425">
                <a:solidFill>
                  <a:srgbClr val="1A2230"/>
                </a:solidFill>
                <a:latin typeface="Microsoft YaHei"/>
                <a:ea typeface="Microsoft YaHei"/>
              </a:rPr>
              <a:t>时长—投入</a:t>
            </a:r>
            <a:r>
              <a:rPr lang="en-US" sz="1425">
                <a:solidFill>
                  <a:srgbClr val="1A2230"/>
                </a:solidFill>
                <a:latin typeface="Microsoft YaHei"/>
                <a:ea typeface="Microsoft YaHei"/>
              </a:rPr>
              <a:t>"</a:t>
            </a:r>
            <a:r>
              <a:rPr lang="zh-CN" sz="1425">
                <a:solidFill>
                  <a:srgbClr val="1A2230"/>
                </a:solidFill>
                <a:latin typeface="Microsoft YaHei"/>
                <a:ea typeface="Microsoft YaHei"/>
              </a:rPr>
              <a:t>的曲线关系讨论不足，普遍沿用线性假设</a:t>
            </a:r>
            <a:endParaRPr/>
          </a:p>
        </p:txBody>
      </p:sp>
      <p:sp>
        <p:nvSpPr>
          <p:cNvPr id="92" name="" descr="{&quot;isTemplate&quot;:true,&quot;type&quot;:&quot;text&quot;}"/>
          <p:cNvSpPr txBox="1"/>
          <p:nvPr/>
        </p:nvSpPr>
        <p:spPr>
          <a:xfrm rot="0" flipH="0" flipV="0">
            <a:off x="571500" y="4324350"/>
            <a:ext cx="180975" cy="3429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sz="1425" b="1">
                <a:solidFill>
                  <a:srgbClr val="1E4FA8"/>
                </a:solidFill>
                <a:latin typeface="Microsoft YaHei"/>
                <a:ea typeface="Microsoft YaHei"/>
              </a:rPr>
              <a:t>③</a:t>
            </a:r>
            <a:endParaRPr/>
          </a:p>
        </p:txBody>
      </p:sp>
      <p:sp>
        <p:nvSpPr>
          <p:cNvPr id="93" name="" descr="{&quot;isTemplate&quot;:true,&quot;type&quot;:&quot;text&quot;}"/>
          <p:cNvSpPr txBox="1"/>
          <p:nvPr/>
        </p:nvSpPr>
        <p:spPr>
          <a:xfrm rot="0" flipH="0" flipV="0">
            <a:off x="866775" y="4324350"/>
            <a:ext cx="4162425" cy="3429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425">
                <a:solidFill>
                  <a:srgbClr val="1A2230"/>
                </a:solidFill>
                <a:latin typeface="Microsoft YaHei"/>
                <a:ea typeface="Microsoft YaHei"/>
              </a:rPr>
              <a:t>样本以本科生整体为主，缺少分年级、分学科的对比</a:t>
            </a:r>
            <a:endParaRPr/>
          </a:p>
        </p:txBody>
      </p:sp>
      <p:sp>
        <p:nvSpPr>
          <p:cNvPr id="94" name="" descr="{&quot;isTemplate&quot;:true,&quot;type&quot;:&quot;text&quot;}"/>
          <p:cNvSpPr txBox="1"/>
          <p:nvPr/>
        </p:nvSpPr>
        <p:spPr>
          <a:xfrm rot="0" flipH="0" flipV="0">
            <a:off x="6896100" y="2647950"/>
            <a:ext cx="4724400" cy="2762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800" b="1">
                <a:solidFill>
                  <a:srgbClr val="1A2230"/>
                </a:solidFill>
                <a:latin typeface="Microsoft YaHei"/>
                <a:ea typeface="Microsoft YaHei"/>
              </a:rPr>
              <a:t>本研究要回答什么</a:t>
            </a:r>
            <a:endParaRPr/>
          </a:p>
        </p:txBody>
      </p:sp>
      <p:sp>
        <p:nvSpPr>
          <p:cNvPr id="95" name=""/>
          <p:cNvSpPr/>
          <p:nvPr/>
        </p:nvSpPr>
        <p:spPr>
          <a:xfrm rot="0" flipH="0" flipV="0">
            <a:off x="6896100" y="3057525"/>
            <a:ext cx="4724400" cy="9525"/>
          </a:xfrm>
          <a:prstGeom prst="rect">
            <a:avLst/>
          </a:prstGeom>
          <a:solidFill>
            <a:srgbClr val="D6DCE5"/>
          </a:solidFill>
          <a:ln/>
        </p:spPr>
        <p:txBody>
          <a:bodyPr/>
          <a:p/>
        </p:txBody>
      </p:sp>
      <p:sp>
        <p:nvSpPr>
          <p:cNvPr id="96" name=""/>
          <p:cNvSpPr/>
          <p:nvPr/>
        </p:nvSpPr>
        <p:spPr>
          <a:xfrm rot="0" flipH="0" flipV="0">
            <a:off x="6896100" y="3257550"/>
            <a:ext cx="400050" cy="342900"/>
          </a:xfrm>
          <a:prstGeom prst="rect">
            <a:avLst/>
          </a:prstGeom>
          <a:solidFill>
            <a:srgbClr val="1E4FA8"/>
          </a:solidFill>
          <a:ln/>
        </p:spPr>
        <p:txBody>
          <a:bodyPr/>
          <a:p/>
        </p:txBody>
      </p:sp>
      <p:sp>
        <p:nvSpPr>
          <p:cNvPr id="97" name="" descr="{&quot;isTemplate&quot;:true,&quot;type&quot;:&quot;text&quot;}"/>
          <p:cNvSpPr txBox="1"/>
          <p:nvPr/>
        </p:nvSpPr>
        <p:spPr>
          <a:xfrm rot="0" flipH="0" flipV="0">
            <a:off x="6896100" y="3257550"/>
            <a:ext cx="400050" cy="247650"/>
          </a:xfrm>
          <a:prstGeom prst="rect"/>
        </p:spPr>
        <p:txBody>
          <a:bodyPr wrap="none" lIns="57150" tIns="14288" rIns="57150" bIns="14288"/>
          <a:p>
            <a:pPr>
              <a:lnSpc>
                <a:spcPct val="100000"/>
              </a:lnSpc>
            </a:pPr>
            <a:r>
              <a:rPr lang="en-US" sz="1350">
                <a:solidFill>
                  <a:srgbClr val="FFFFFF"/>
                </a:solidFill>
                <a:highlight>
                  <a:srgbClr val="1E4FA8"/>
                </a:highlight>
                <a:latin typeface="Microsoft YaHei"/>
                <a:ea typeface="Microsoft YaHei"/>
              </a:rPr>
              <a:t>Q1</a:t>
            </a:r>
            <a:endParaRPr/>
          </a:p>
        </p:txBody>
      </p:sp>
      <p:sp>
        <p:nvSpPr>
          <p:cNvPr id="98" name="" descr="{&quot;isTemplate&quot;:true,&quot;type&quot;:&quot;text&quot;}"/>
          <p:cNvSpPr txBox="1"/>
          <p:nvPr/>
        </p:nvSpPr>
        <p:spPr>
          <a:xfrm rot="0" flipH="0" flipV="0">
            <a:off x="7410450" y="3257550"/>
            <a:ext cx="3257550" cy="3429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425">
                <a:solidFill>
                  <a:srgbClr val="1A2230"/>
                </a:solidFill>
                <a:latin typeface="Microsoft YaHei"/>
                <a:ea typeface="Microsoft YaHei"/>
              </a:rPr>
              <a:t>使用时长与学习投入是否存在非线性关系</a:t>
            </a:r>
            <a:endParaRPr/>
          </a:p>
        </p:txBody>
      </p:sp>
      <p:sp>
        <p:nvSpPr>
          <p:cNvPr id="99" name=""/>
          <p:cNvSpPr/>
          <p:nvPr/>
        </p:nvSpPr>
        <p:spPr>
          <a:xfrm rot="0" flipH="0" flipV="0">
            <a:off x="6896100" y="3790950"/>
            <a:ext cx="400050" cy="342900"/>
          </a:xfrm>
          <a:prstGeom prst="rect">
            <a:avLst/>
          </a:prstGeom>
          <a:solidFill>
            <a:srgbClr val="1E4FA8"/>
          </a:solidFill>
          <a:ln/>
        </p:spPr>
        <p:txBody>
          <a:bodyPr/>
          <a:p/>
        </p:txBody>
      </p:sp>
      <p:sp>
        <p:nvSpPr>
          <p:cNvPr id="100" name="" descr="{&quot;isTemplate&quot;:true,&quot;type&quot;:&quot;text&quot;}"/>
          <p:cNvSpPr txBox="1"/>
          <p:nvPr/>
        </p:nvSpPr>
        <p:spPr>
          <a:xfrm rot="0" flipH="0" flipV="0">
            <a:off x="6896100" y="3790950"/>
            <a:ext cx="400050" cy="247650"/>
          </a:xfrm>
          <a:prstGeom prst="rect"/>
        </p:spPr>
        <p:txBody>
          <a:bodyPr wrap="none" lIns="57150" tIns="14288" rIns="57150" bIns="14288"/>
          <a:p>
            <a:pPr>
              <a:lnSpc>
                <a:spcPct val="100000"/>
              </a:lnSpc>
            </a:pPr>
            <a:r>
              <a:rPr lang="en-US" sz="1350">
                <a:solidFill>
                  <a:srgbClr val="FFFFFF"/>
                </a:solidFill>
                <a:highlight>
                  <a:srgbClr val="1E4FA8"/>
                </a:highlight>
                <a:latin typeface="Microsoft YaHei"/>
                <a:ea typeface="Microsoft YaHei"/>
              </a:rPr>
              <a:t>Q2</a:t>
            </a:r>
            <a:endParaRPr/>
          </a:p>
        </p:txBody>
      </p:sp>
      <p:sp>
        <p:nvSpPr>
          <p:cNvPr id="101" name="" descr="{&quot;isTemplate&quot;:true,&quot;type&quot;:&quot;text&quot;}"/>
          <p:cNvSpPr txBox="1"/>
          <p:nvPr/>
        </p:nvSpPr>
        <p:spPr>
          <a:xfrm rot="0" flipH="0" flipV="0">
            <a:off x="7410450" y="3790950"/>
            <a:ext cx="2895600" cy="3429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425">
                <a:solidFill>
                  <a:srgbClr val="1A2230"/>
                </a:solidFill>
                <a:latin typeface="Microsoft YaHei"/>
                <a:ea typeface="Microsoft YaHei"/>
              </a:rPr>
              <a:t>娱乐型与学习型使用的作用是否相反</a:t>
            </a:r>
            <a:endParaRPr/>
          </a:p>
        </p:txBody>
      </p:sp>
      <p:sp>
        <p:nvSpPr>
          <p:cNvPr id="102" name=""/>
          <p:cNvSpPr/>
          <p:nvPr/>
        </p:nvSpPr>
        <p:spPr>
          <a:xfrm rot="0" flipH="0" flipV="0">
            <a:off x="6896100" y="4324350"/>
            <a:ext cx="400050" cy="342900"/>
          </a:xfrm>
          <a:prstGeom prst="rect">
            <a:avLst/>
          </a:prstGeom>
          <a:solidFill>
            <a:srgbClr val="1E4FA8"/>
          </a:solidFill>
          <a:ln/>
        </p:spPr>
        <p:txBody>
          <a:bodyPr/>
          <a:p/>
        </p:txBody>
      </p:sp>
      <p:sp>
        <p:nvSpPr>
          <p:cNvPr id="103" name="" descr="{&quot;isTemplate&quot;:true,&quot;type&quot;:&quot;text&quot;}"/>
          <p:cNvSpPr txBox="1"/>
          <p:nvPr/>
        </p:nvSpPr>
        <p:spPr>
          <a:xfrm rot="0" flipH="0" flipV="0">
            <a:off x="6896100" y="4324350"/>
            <a:ext cx="400050" cy="247650"/>
          </a:xfrm>
          <a:prstGeom prst="rect"/>
        </p:spPr>
        <p:txBody>
          <a:bodyPr wrap="none" lIns="57150" tIns="14288" rIns="57150" bIns="14288"/>
          <a:p>
            <a:pPr>
              <a:lnSpc>
                <a:spcPct val="100000"/>
              </a:lnSpc>
            </a:pPr>
            <a:r>
              <a:rPr lang="en-US" sz="1350">
                <a:solidFill>
                  <a:srgbClr val="FFFFFF"/>
                </a:solidFill>
                <a:highlight>
                  <a:srgbClr val="1E4FA8"/>
                </a:highlight>
                <a:latin typeface="Microsoft YaHei"/>
                <a:ea typeface="Microsoft YaHei"/>
              </a:rPr>
              <a:t>Q3</a:t>
            </a:r>
            <a:endParaRPr/>
          </a:p>
        </p:txBody>
      </p:sp>
      <p:sp>
        <p:nvSpPr>
          <p:cNvPr id="104" name="" descr="{&quot;isTemplate&quot;:true,&quot;type&quot;:&quot;text&quot;}"/>
          <p:cNvSpPr txBox="1"/>
          <p:nvPr/>
        </p:nvSpPr>
        <p:spPr>
          <a:xfrm rot="0" flipH="0" flipV="0">
            <a:off x="7410450" y="4324350"/>
            <a:ext cx="2714625" cy="34290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425">
                <a:solidFill>
                  <a:srgbClr val="1A2230"/>
                </a:solidFill>
                <a:latin typeface="Microsoft YaHei"/>
                <a:ea typeface="Microsoft YaHei"/>
              </a:rPr>
              <a:t>自我调节在其中起多大的中介作用</a:t>
            </a:r>
            <a:endParaRPr/>
          </a:p>
        </p:txBody>
      </p:sp>
      <p:sp>
        <p:nvSpPr>
          <p:cNvPr id="105" name=""/>
          <p:cNvSpPr/>
          <p:nvPr/>
        </p:nvSpPr>
        <p:spPr>
          <a:xfrm rot="0" flipH="0" flipV="0">
            <a:off x="571500" y="4933950"/>
            <a:ext cx="11049000" cy="638175"/>
          </a:xfrm>
          <a:prstGeom prst="rect">
            <a:avLst/>
          </a:prstGeom>
          <a:solidFill>
            <a:srgbClr val="F7F9FC"/>
          </a:solidFill>
          <a:ln w="12700">
            <a:solidFill>
              <a:srgbClr val="D6DCE5"/>
            </a:solidFill>
            <a:prstDash val="solid"/>
          </a:ln>
        </p:spPr>
        <p:txBody>
          <a:bodyPr/>
          <a:p/>
        </p:txBody>
      </p:sp>
      <p:sp>
        <p:nvSpPr>
          <p:cNvPr id="106" name="" descr="{&quot;isTemplate&quot;:true,&quot;type&quot;:&quot;text&quot;}"/>
          <p:cNvSpPr txBox="1"/>
          <p:nvPr/>
        </p:nvSpPr>
        <p:spPr>
          <a:xfrm rot="0" flipH="0" flipV="0">
            <a:off x="781050" y="5153025"/>
            <a:ext cx="3429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D9534F"/>
                </a:solidFill>
                <a:latin typeface="Microsoft YaHei"/>
                <a:ea typeface="Microsoft YaHei"/>
              </a:rPr>
              <a:t>结论</a:t>
            </a:r>
            <a:endParaRPr/>
          </a:p>
        </p:txBody>
      </p:sp>
      <p:sp>
        <p:nvSpPr>
          <p:cNvPr id="107" name="" descr="{&quot;isTemplate&quot;:true,&quot;type&quot;:&quot;text&quot;}"/>
          <p:cNvSpPr txBox="1"/>
          <p:nvPr/>
        </p:nvSpPr>
        <p:spPr>
          <a:xfrm rot="0" flipH="0" flipV="0">
            <a:off x="1238250" y="5086350"/>
            <a:ext cx="8153400" cy="3333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425">
                <a:solidFill>
                  <a:srgbClr val="1A2230"/>
                </a:solidFill>
                <a:latin typeface="Microsoft YaHei"/>
                <a:ea typeface="Microsoft YaHei"/>
              </a:rPr>
              <a:t>已有研究证实了负相关，但没回答</a:t>
            </a:r>
            <a:r>
              <a:rPr lang="en-US" sz="1425">
                <a:solidFill>
                  <a:srgbClr val="1A2230"/>
                </a:solidFill>
                <a:latin typeface="Microsoft YaHei"/>
                <a:ea typeface="Microsoft YaHei"/>
              </a:rPr>
              <a:t>"</a:t>
            </a:r>
            <a:r>
              <a:rPr lang="zh-CN" sz="1425">
                <a:solidFill>
                  <a:srgbClr val="1A2230"/>
                </a:solidFill>
                <a:latin typeface="Microsoft YaHei"/>
                <a:ea typeface="Microsoft YaHei"/>
              </a:rPr>
              <a:t>从多少开始变负</a:t>
            </a:r>
            <a:r>
              <a:rPr lang="en-US" sz="1425">
                <a:solidFill>
                  <a:srgbClr val="1A2230"/>
                </a:solidFill>
                <a:latin typeface="Microsoft YaHei"/>
                <a:ea typeface="Microsoft YaHei"/>
              </a:rPr>
              <a:t>"——</a:t>
            </a:r>
            <a:r>
              <a:rPr lang="zh-CN" sz="1425">
                <a:solidFill>
                  <a:srgbClr val="1A2230"/>
                </a:solidFill>
                <a:latin typeface="Microsoft YaHei"/>
                <a:ea typeface="Microsoft YaHei"/>
              </a:rPr>
              <a:t>本研究把时长做成分段变量，找这个临界点。</a:t>
            </a:r>
            <a:endParaRPr/>
          </a:p>
        </p:txBody>
      </p:sp>
      <p:sp>
        <p:nvSpPr>
          <p:cNvPr id="108" name="" descr="{&quot;isTemplate&quot;:true,&quot;type&quot;:&quot;text&quot;}"/>
          <p:cNvSpPr txBox="1"/>
          <p:nvPr/>
        </p:nvSpPr>
        <p:spPr>
          <a:xfrm rot="0" flipH="0" flipV="0">
            <a:off x="571500" y="5705475"/>
            <a:ext cx="24003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短视频使用对大学生学习投入的影响研究</a:t>
            </a:r>
            <a:endParaRPr/>
          </a:p>
        </p:txBody>
      </p:sp>
      <p:sp>
        <p:nvSpPr>
          <p:cNvPr id="109" name="" descr="{&quot;isTemplate&quot;:true,&quot;type&quot;:&quot;text&quot;}"/>
          <p:cNvSpPr txBox="1"/>
          <p:nvPr/>
        </p:nvSpPr>
        <p:spPr>
          <a:xfrm rot="0" flipH="0" flipV="0">
            <a:off x="11163300" y="5705475"/>
            <a:ext cx="4572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04 / 11</a:t>
            </a:r>
            <a:endParaRPr/>
          </a:p>
        </p:txBody>
      </p:sp>
    </p:spTree>
  </p:cSld>
</p:sld>
</file>

<file path=ppt/slides/slide5.xml><?xml version="1.0" encoding="utf-8"?>
<p:sld xmlns:p="http://schemas.openxmlformats.org/presentationml/2006/main" xmlns:a="http://schemas.openxmlformats.org/drawingml/2006/main" xmlns:c="http://schemas.openxmlformats.org/drawingml/2006/chart" xmlns:r="http://schemas.openxmlformats.org/officeDocument/2006/relationships">
  <p:cSld>
    <p:spTree>
      <p:nvGrpSpPr>
        <p:cNvPr id="110" name="" descr="&lt;Slide style={{ width: 1280, height: 720, backgroundColor: '#FFFFFF', padding: '60px 60px', flexDirection: 'column' }}&gt;&#10;    &lt;Box style={{ width: '100%', height: 64, background: '#1E4FA8', padding: '0 24px', flexDirection: 'row', alignItems: 'center', justifyContent: 'space-between' }}&gt;&#10;        &lt;Text style={{ fontSize: 32, fontWeight: 'bold', color: '#FFFFFF' }}&gt;主要发现：2 小时后投入明显下滑&lt;/Text&gt;&#10;        &lt;Text style={{ fontSize: 16, color: '#C9D9F2', letterSpacing: 1 }}&gt;02 · Results&lt;/Text&gt;&#10;    &lt;/Box&gt;&#10;    &lt;Box style={{ flexDirection: 'row', alignItems: 'center', marginTop: 26 }}&gt;&#10;        &lt;Box style={{ flex: 1, flexDirection: 'column', gap: 6 }}&gt;&#10;            &lt;Text style={{ fontSize: 18, color: '#8B97A8', letterSpacing: 1 }}&gt;有效样本&lt;/Text&gt;&#10;            &lt;Box style={{ flexDirection: 'row', alignItems: 'flex-end', gap: 6 }}&gt;&#10;                &lt;Text style={{ fontSize: 64, fontWeight: 'bold', color: '#1E4FA8', lineHeight: 1 }}&gt;486&lt;/Text&gt;&#10;                &lt;Text style={{ fontSize: 20, color: '#4A5568', lineHeight: 1 }}&gt;份&lt;/Text&gt;&#10;            &lt;/Box&gt;&#10;            &lt;Text style={{ fontSize: 16, color: '#8B97A8' }}&gt;3 所高校 · 回收率 91.4%&lt;/Text&gt;&#10;        &lt;/Box&gt;&#10;        &lt;Box style={{ width: 1, height: 88, background: '#D6DCE5' }} /&gt;&#10;        &lt;Box style={{ flex: 1, flexDirection: 'column', gap: 6, paddingLeft: 40 }}&gt;&#10;            &lt;Text style={{ fontSize: 18, color: '#8B97A8', letterSpacing: 1 }}&gt;时长与投入相关&lt;/Text&gt;&#10;            &lt;Box style={{ flexDirection: 'row', alignItems: 'flex-end', gap: 6 }}&gt;&#10;                &lt;Text style={{ fontSize: 64, fontWeight: 'bold', color: '#1E4FA8', lineHeight: 1 }}&gt;-0.32&lt;/Text&gt;&#10;                &lt;Text style={{ fontSize: 20, color: '#4A5568', lineHeight: 1 }}&gt;r&lt;/Text&gt;&#10;            &lt;/Box&gt;&#10;            &lt;Text style={{ fontSize: 16, color: '#8B97A8' }}&gt;{'中等负相关 · p &lt; 0.001'}&lt;/Text&gt;&#10;        &lt;/Box&gt;&#10;        &lt;Box style={{ width: 1, height: 88, background: '#D6DCE5' }} /&gt;&#10;        &lt;Box style={{ flex: 1, flexDirection: 'column', gap: 6, paddingLeft: 40 }}&gt;&#10;            &lt;Text style={{ fontSize: 18, color: '#8B97A8', letterSpacing: 1 }}&gt;斜率转折点&lt;/Text&gt;&#10;            &lt;Box style={{ flexDirection: 'row', alignItems: 'flex-end', gap: 6 }}&gt;&#10;                &lt;Text style={{ fontSize: 64, fontWeight: 'bold', color: '#D9534F', lineHeight: 1 }}&gt;2.1&lt;/Text&gt;&#10;                &lt;Text style={{ fontSize: 20, color: '#4A5568', lineHeight: 1 }}&gt;小时&lt;/Text&gt;&#10;            &lt;/Box&gt;&#10;            &lt;Text style={{ fontSize: 16, color: '#8B97A8' }}&gt;分段回归 · 置信区间 1.8–2.4&lt;/Text&gt;&#10;        &lt;/Box&gt;&#10;    &lt;/Box&gt;&#10;    &lt;Box style={{ flexDirection: 'row', gap: 40, marginTop: 30 }}&gt;&#10;        &lt;Box style={{ width: 740 }}&gt;&#10;            &lt;Chart&#10;                style={{ width: 740, height: 306 }}&#10;                chartType='barChart'&#10;                barDirection='column'&#10;                grouping='clustered'&#10;                showLegend={false}&#10;                showDataLabels={true}&#10;                axisColor='#4A5568'&#10;                dataLabelColor='#1A2230'&#10;                colors={['#1E4FA8']}&#10;                background='#FFFFFF'&#10;                data={[&#10;                    ['日均使用时长', '学习投入均值'],&#10;                    ['1 小时以内', 3.82],&#10;                    ['1–2 小时', 3.74],&#10;                    ['2–3 小时', 3.35],&#10;                    ['3 小时以上', 2.96],&#10;                ]}&#10;            /&gt;&#10;            &lt;Text style={{ fontSize: 14, color: '#8B97A8', marginTop: 8 }}&gt;图 1　学习投入量表分段均值（5 点计分，n = 486，示意数据）&lt;/Text&gt;&#10;        &lt;/Box&gt;&#10;        &lt;Box style={{ width: 380, flexDirection: 'column', justifyContent: 'center', gap: 20 }}&gt;&#10;            &lt;Text style={{ fontSize: 22, fontWeight: 'bold', color: '#1A2230' }}&gt;这张图说明两件事&lt;/Text&gt;&#10;            &lt;Box style={{ width: '100%', height: 1, background: '#D6DCE5' }} /&gt;&#10;            &lt;Text style={{ fontSize: 18, color: '#1A2230', lineHeight: 1.6 }}&gt;&#10;                2 小时以内四档差异不大，第 3 档开始每档掉 &lt;span style={{ fontWeight: 'bold', color: '#D9534F' }}&gt;0.4 分&lt;/span&gt; 左右，是断点不是斜坡。&#10;            &lt;/Text&gt;&#10;            &lt;Text style={{ fontSize: 18, color: '#1A2230', lineHeight: 1.6 }}&gt;&#10;                2 小时是观察到的转折位置，不是建议值；结论受自评数据限制，因果解释需谨慎。&#10;            &lt;/Text&gt;&#10;            &lt;Text style={{ fontSize: 16, color: '#8B97A8', lineHeight: 1.5 }}&gt;注：控制年级、专业、作息后系数方向不变&lt;/Text&gt;&#10;        &lt;/Box&gt;&#10;    &lt;/Box&gt;&#10;    &lt;Box style={{ flexDirection: 'row', justifyContent: 'space-between', marginTop: 14 }}&gt;&#10;        &lt;Text style={{ fontSize: 14, color: '#8B97A8' }}&gt;短视频使用对大学生学习投入的影响研究&lt;/Text&gt;&#10;        &lt;Text style={{ fontSize: 14, color: '#8B97A8' }}&gt;05 / 11&lt;/Text&gt;&#10;  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12" name=""/>
          <p:cNvSpPr/>
          <p:nvPr/>
        </p:nvSpPr>
        <p:spPr>
          <a:xfrm rot="0" flipH="0" flipV="0">
            <a:off x="571500" y="571500"/>
            <a:ext cx="11049000" cy="609600"/>
          </a:xfrm>
          <a:prstGeom prst="rect">
            <a:avLst/>
          </a:prstGeom>
          <a:solidFill>
            <a:srgbClr val="1E4FA8"/>
          </a:solidFill>
          <a:ln/>
        </p:spPr>
        <p:txBody>
          <a:bodyPr/>
          <a:p/>
        </p:txBody>
      </p:sp>
      <p:sp>
        <p:nvSpPr>
          <p:cNvPr id="113" name="" descr="{&quot;isTemplate&quot;:true,&quot;type&quot;:&quot;text&quot;}"/>
          <p:cNvSpPr txBox="1"/>
          <p:nvPr/>
        </p:nvSpPr>
        <p:spPr>
          <a:xfrm rot="0" flipH="0" flipV="0">
            <a:off x="800100" y="695325"/>
            <a:ext cx="4552950" cy="3714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400" b="1">
                <a:solidFill>
                  <a:srgbClr val="FFFFFF"/>
                </a:solidFill>
                <a:latin typeface="Microsoft YaHei"/>
                <a:ea typeface="Microsoft YaHei"/>
              </a:rPr>
              <a:t>主要发现：</a:t>
            </a:r>
            <a:r>
              <a:rPr lang="en-US" sz="2400" b="1">
                <a:solidFill>
                  <a:srgbClr val="FFFFFF"/>
                </a:solidFill>
                <a:latin typeface="Microsoft YaHei"/>
                <a:ea typeface="Microsoft YaHei"/>
              </a:rPr>
              <a:t xml:space="preserve">2 </a:t>
            </a:r>
            <a:r>
              <a:rPr lang="zh-CN" sz="2400" b="1">
                <a:solidFill>
                  <a:srgbClr val="FFFFFF"/>
                </a:solidFill>
                <a:latin typeface="Microsoft YaHei"/>
                <a:ea typeface="Microsoft YaHei"/>
              </a:rPr>
              <a:t>小时后投入明显下滑</a:t>
            </a:r>
            <a:endParaRPr/>
          </a:p>
        </p:txBody>
      </p:sp>
      <p:sp>
        <p:nvSpPr>
          <p:cNvPr id="114" name="" descr="{&quot;isTemplate&quot;:true,&quot;type&quot;:&quot;text&quot;}"/>
          <p:cNvSpPr txBox="1"/>
          <p:nvPr/>
        </p:nvSpPr>
        <p:spPr>
          <a:xfrm rot="0" flipH="0" flipV="0">
            <a:off x="10448925" y="781050"/>
            <a:ext cx="94297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spc="75">
                <a:solidFill>
                  <a:srgbClr val="C9D9F2"/>
                </a:solidFill>
                <a:latin typeface="Microsoft YaHei"/>
                <a:ea typeface="Microsoft YaHei"/>
              </a:rPr>
              <a:t>02 · Results</a:t>
            </a:r>
            <a:endParaRPr/>
          </a:p>
        </p:txBody>
      </p:sp>
      <p:sp>
        <p:nvSpPr>
          <p:cNvPr id="115" name="" descr="{&quot;isTemplate&quot;:true,&quot;type&quot;:&quot;text&quot;}"/>
          <p:cNvSpPr txBox="1"/>
          <p:nvPr/>
        </p:nvSpPr>
        <p:spPr>
          <a:xfrm rot="0" flipH="0" flipV="0">
            <a:off x="571500" y="1428750"/>
            <a:ext cx="36766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spc="75">
                <a:solidFill>
                  <a:srgbClr val="8B97A8"/>
                </a:solidFill>
                <a:latin typeface="Microsoft YaHei"/>
                <a:ea typeface="Microsoft YaHei"/>
              </a:rPr>
              <a:t>有效样本</a:t>
            </a:r>
            <a:endParaRPr/>
          </a:p>
        </p:txBody>
      </p:sp>
      <p:sp>
        <p:nvSpPr>
          <p:cNvPr id="116" name="" descr="{&quot;isTemplate&quot;:true,&quot;type&quot;:&quot;text&quot;}"/>
          <p:cNvSpPr txBox="1"/>
          <p:nvPr/>
        </p:nvSpPr>
        <p:spPr>
          <a:xfrm rot="0" flipH="0" flipV="0">
            <a:off x="571500" y="1695450"/>
            <a:ext cx="1133475" cy="7334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4800" b="1">
                <a:solidFill>
                  <a:srgbClr val="1E4FA8"/>
                </a:solidFill>
                <a:latin typeface="Microsoft YaHei"/>
                <a:ea typeface="Microsoft YaHei"/>
              </a:rPr>
              <a:t>486</a:t>
            </a:r>
            <a:endParaRPr/>
          </a:p>
        </p:txBody>
      </p:sp>
      <p:sp>
        <p:nvSpPr>
          <p:cNvPr id="117" name="" descr="{&quot;isTemplate&quot;:true,&quot;type&quot;:&quot;text&quot;}"/>
          <p:cNvSpPr txBox="1"/>
          <p:nvPr/>
        </p:nvSpPr>
        <p:spPr>
          <a:xfrm rot="0" flipH="0" flipV="0">
            <a:off x="1762125" y="2200275"/>
            <a:ext cx="1905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>
                <a:solidFill>
                  <a:srgbClr val="4A5568"/>
                </a:solidFill>
                <a:latin typeface="Microsoft YaHei"/>
                <a:ea typeface="Microsoft YaHei"/>
              </a:rPr>
              <a:t>份</a:t>
            </a:r>
            <a:endParaRPr/>
          </a:p>
        </p:txBody>
      </p:sp>
      <p:sp>
        <p:nvSpPr>
          <p:cNvPr id="118" name="" descr="{&quot;isTemplate&quot;:true,&quot;type&quot;:&quot;text&quot;}"/>
          <p:cNvSpPr txBox="1"/>
          <p:nvPr/>
        </p:nvSpPr>
        <p:spPr>
          <a:xfrm rot="0" flipH="0" flipV="0">
            <a:off x="571500" y="2486025"/>
            <a:ext cx="36766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>
                <a:solidFill>
                  <a:srgbClr val="8B97A8"/>
                </a:solidFill>
                <a:latin typeface="Microsoft YaHei"/>
                <a:ea typeface="Microsoft YaHei"/>
              </a:rPr>
              <a:t xml:space="preserve">3 </a:t>
            </a:r>
            <a:r>
              <a:rPr lang="zh-CN" sz="1200">
                <a:solidFill>
                  <a:srgbClr val="8B97A8"/>
                </a:solidFill>
                <a:latin typeface="Microsoft YaHei"/>
                <a:ea typeface="Microsoft YaHei"/>
              </a:rPr>
              <a:t>所高校</a:t>
            </a:r>
            <a:r>
              <a:rPr lang="en-US" sz="1200">
                <a:solidFill>
                  <a:srgbClr val="8B97A8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200">
                <a:solidFill>
                  <a:srgbClr val="8B97A8"/>
                </a:solidFill>
                <a:latin typeface="Microsoft YaHei"/>
                <a:ea typeface="Microsoft YaHei"/>
              </a:rPr>
              <a:t>回收率</a:t>
            </a:r>
            <a:r>
              <a:rPr lang="en-US" sz="1200">
                <a:solidFill>
                  <a:srgbClr val="8B97A8"/>
                </a:solidFill>
                <a:latin typeface="Microsoft YaHei"/>
                <a:ea typeface="Microsoft YaHei"/>
              </a:rPr>
              <a:t xml:space="preserve"> 91.4%</a:t>
            </a:r>
            <a:endParaRPr/>
          </a:p>
        </p:txBody>
      </p:sp>
      <p:sp>
        <p:nvSpPr>
          <p:cNvPr id="119" name=""/>
          <p:cNvSpPr/>
          <p:nvPr/>
        </p:nvSpPr>
        <p:spPr>
          <a:xfrm rot="0" flipH="0" flipV="0">
            <a:off x="4248150" y="1638300"/>
            <a:ext cx="9525" cy="838200"/>
          </a:xfrm>
          <a:prstGeom prst="rect">
            <a:avLst/>
          </a:prstGeom>
          <a:solidFill>
            <a:srgbClr val="D6DCE5"/>
          </a:solidFill>
          <a:ln/>
        </p:spPr>
        <p:txBody>
          <a:bodyPr/>
          <a:p/>
        </p:txBody>
      </p:sp>
      <p:sp>
        <p:nvSpPr>
          <p:cNvPr id="120" name="" descr="{&quot;isTemplate&quot;:true,&quot;type&quot;:&quot;text&quot;}"/>
          <p:cNvSpPr txBox="1"/>
          <p:nvPr/>
        </p:nvSpPr>
        <p:spPr>
          <a:xfrm rot="0" flipH="0" flipV="0">
            <a:off x="4638675" y="1428750"/>
            <a:ext cx="32956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spc="75">
                <a:solidFill>
                  <a:srgbClr val="8B97A8"/>
                </a:solidFill>
                <a:latin typeface="Microsoft YaHei"/>
                <a:ea typeface="Microsoft YaHei"/>
              </a:rPr>
              <a:t>时长与投入相关</a:t>
            </a:r>
            <a:endParaRPr/>
          </a:p>
        </p:txBody>
      </p:sp>
      <p:sp>
        <p:nvSpPr>
          <p:cNvPr id="121" name="" descr="{&quot;isTemplate&quot;:true,&quot;type&quot;:&quot;text&quot;}"/>
          <p:cNvSpPr txBox="1"/>
          <p:nvPr/>
        </p:nvSpPr>
        <p:spPr>
          <a:xfrm rot="0" flipH="0" flipV="0">
            <a:off x="4638675" y="1695450"/>
            <a:ext cx="1571625" cy="7334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4800" b="1">
                <a:solidFill>
                  <a:srgbClr val="1E4FA8"/>
                </a:solidFill>
                <a:latin typeface="Microsoft YaHei"/>
                <a:ea typeface="Microsoft YaHei"/>
              </a:rPr>
              <a:t>-0.32</a:t>
            </a:r>
            <a:endParaRPr/>
          </a:p>
        </p:txBody>
      </p:sp>
      <p:sp>
        <p:nvSpPr>
          <p:cNvPr id="122" name="" descr="{&quot;isTemplate&quot;:true,&quot;type&quot;:&quot;text&quot;}"/>
          <p:cNvSpPr txBox="1"/>
          <p:nvPr/>
        </p:nvSpPr>
        <p:spPr>
          <a:xfrm rot="0" flipH="0" flipV="0">
            <a:off x="6267450" y="2200275"/>
            <a:ext cx="762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>
                <a:solidFill>
                  <a:srgbClr val="4A5568"/>
                </a:solidFill>
                <a:latin typeface="Microsoft YaHei"/>
                <a:ea typeface="Microsoft YaHei"/>
              </a:rPr>
              <a:t>r</a:t>
            </a:r>
            <a:endParaRPr/>
          </a:p>
        </p:txBody>
      </p:sp>
      <p:sp>
        <p:nvSpPr>
          <p:cNvPr id="123" name="" descr="{&quot;isTemplate&quot;:true,&quot;type&quot;:&quot;text&quot;}"/>
          <p:cNvSpPr txBox="1"/>
          <p:nvPr/>
        </p:nvSpPr>
        <p:spPr>
          <a:xfrm rot="0" flipH="0" flipV="0">
            <a:off x="4638675" y="2486025"/>
            <a:ext cx="32956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8B97A8"/>
                </a:solidFill>
                <a:latin typeface="Microsoft YaHei"/>
                <a:ea typeface="Microsoft YaHei"/>
              </a:rPr>
              <a:t>中等负相关</a:t>
            </a:r>
            <a:r>
              <a:rPr lang="en-US" sz="1200">
                <a:solidFill>
                  <a:srgbClr val="8B97A8"/>
                </a:solidFill>
                <a:latin typeface="Microsoft YaHei"/>
                <a:ea typeface="Microsoft YaHei"/>
              </a:rPr>
              <a:t xml:space="preserve"> · p &lt; 0.001</a:t>
            </a:r>
            <a:endParaRPr/>
          </a:p>
        </p:txBody>
      </p:sp>
      <p:sp>
        <p:nvSpPr>
          <p:cNvPr id="124" name=""/>
          <p:cNvSpPr/>
          <p:nvPr/>
        </p:nvSpPr>
        <p:spPr>
          <a:xfrm rot="0" flipH="0" flipV="0">
            <a:off x="7934325" y="1638300"/>
            <a:ext cx="9525" cy="838200"/>
          </a:xfrm>
          <a:prstGeom prst="rect">
            <a:avLst/>
          </a:prstGeom>
          <a:solidFill>
            <a:srgbClr val="D6DCE5"/>
          </a:solidFill>
          <a:ln/>
        </p:spPr>
        <p:txBody>
          <a:bodyPr/>
          <a:p/>
        </p:txBody>
      </p:sp>
      <p:sp>
        <p:nvSpPr>
          <p:cNvPr id="125" name="" descr="{&quot;isTemplate&quot;:true,&quot;type&quot;:&quot;text&quot;}"/>
          <p:cNvSpPr txBox="1"/>
          <p:nvPr/>
        </p:nvSpPr>
        <p:spPr>
          <a:xfrm rot="0" flipH="0" flipV="0">
            <a:off x="8324850" y="1428750"/>
            <a:ext cx="32956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spc="75">
                <a:solidFill>
                  <a:srgbClr val="8B97A8"/>
                </a:solidFill>
                <a:latin typeface="Microsoft YaHei"/>
                <a:ea typeface="Microsoft YaHei"/>
              </a:rPr>
              <a:t>斜率转折点</a:t>
            </a:r>
            <a:endParaRPr/>
          </a:p>
        </p:txBody>
      </p:sp>
      <p:sp>
        <p:nvSpPr>
          <p:cNvPr id="126" name="" descr="{&quot;isTemplate&quot;:true,&quot;type&quot;:&quot;text&quot;}"/>
          <p:cNvSpPr txBox="1"/>
          <p:nvPr/>
        </p:nvSpPr>
        <p:spPr>
          <a:xfrm rot="0" flipH="0" flipV="0">
            <a:off x="8324850" y="1695450"/>
            <a:ext cx="933450" cy="7334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4800" b="1">
                <a:solidFill>
                  <a:srgbClr val="D9534F"/>
                </a:solidFill>
                <a:latin typeface="Microsoft YaHei"/>
                <a:ea typeface="Microsoft YaHei"/>
              </a:rPr>
              <a:t>2.1</a:t>
            </a:r>
            <a:endParaRPr/>
          </a:p>
        </p:txBody>
      </p:sp>
      <p:sp>
        <p:nvSpPr>
          <p:cNvPr id="127" name="" descr="{&quot;isTemplate&quot;:true,&quot;type&quot;:&quot;text&quot;}"/>
          <p:cNvSpPr txBox="1"/>
          <p:nvPr/>
        </p:nvSpPr>
        <p:spPr>
          <a:xfrm rot="0" flipH="0" flipV="0">
            <a:off x="9315450" y="2200275"/>
            <a:ext cx="3810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>
                <a:solidFill>
                  <a:srgbClr val="4A5568"/>
                </a:solidFill>
                <a:latin typeface="Microsoft YaHei"/>
                <a:ea typeface="Microsoft YaHei"/>
              </a:rPr>
              <a:t>小时</a:t>
            </a:r>
            <a:endParaRPr/>
          </a:p>
        </p:txBody>
      </p:sp>
      <p:sp>
        <p:nvSpPr>
          <p:cNvPr id="128" name="" descr="{&quot;isTemplate&quot;:true,&quot;type&quot;:&quot;text&quot;}"/>
          <p:cNvSpPr txBox="1"/>
          <p:nvPr/>
        </p:nvSpPr>
        <p:spPr>
          <a:xfrm rot="0" flipH="0" flipV="0">
            <a:off x="8324850" y="2486025"/>
            <a:ext cx="32956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8B97A8"/>
                </a:solidFill>
                <a:latin typeface="Microsoft YaHei"/>
                <a:ea typeface="Microsoft YaHei"/>
              </a:rPr>
              <a:t>分段回归</a:t>
            </a:r>
            <a:r>
              <a:rPr lang="en-US" sz="1200">
                <a:solidFill>
                  <a:srgbClr val="8B97A8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200">
                <a:solidFill>
                  <a:srgbClr val="8B97A8"/>
                </a:solidFill>
                <a:latin typeface="Microsoft YaHei"/>
                <a:ea typeface="Microsoft YaHei"/>
              </a:rPr>
              <a:t>置信区间</a:t>
            </a:r>
            <a:r>
              <a:rPr lang="en-US" sz="1200">
                <a:solidFill>
                  <a:srgbClr val="8B97A8"/>
                </a:solidFill>
                <a:latin typeface="Microsoft YaHei"/>
                <a:ea typeface="Microsoft YaHei"/>
              </a:rPr>
              <a:t xml:space="preserve"> 1.8–2.4</a:t>
            </a:r>
            <a:endParaRPr/>
          </a:p>
        </p:txBody>
      </p:sp>
      <p:graphicFrame>
        <p:nvGraphicFramePr>
          <p:cNvPr id="129" name="129"/>
          <p:cNvGraphicFramePr/>
          <p:nvPr/>
        </p:nvGraphicFramePr>
        <p:xfrm rot="0" flipH="0" flipV="0">
          <a:off x="571500" y="2962275"/>
          <a:ext cx="7048500" cy="2914650"/>
        </p:xfrm>
        <a:graphic>
          <a:graphicData uri="http://schemas.openxmlformats.org/drawingml/2006/chart">
            <c:chart r:id="rId0"/>
          </a:graphicData>
        </a:graphic>
      </p:graphicFrame>
      <p:sp>
        <p:nvSpPr>
          <p:cNvPr id="130" name="" descr="{&quot;isTemplate&quot;:true,&quot;type&quot;:&quot;text&quot;}"/>
          <p:cNvSpPr txBox="1"/>
          <p:nvPr/>
        </p:nvSpPr>
        <p:spPr>
          <a:xfrm rot="0" flipH="0" flipV="0">
            <a:off x="571500" y="5953125"/>
            <a:ext cx="70485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图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 xml:space="preserve"> 1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　学习投入量表分段均值（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 xml:space="preserve">5 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点计分，</a:t>
            </a: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n = 486</a:t>
            </a: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，示意数据）</a:t>
            </a:r>
            <a:endParaRPr/>
          </a:p>
        </p:txBody>
      </p:sp>
      <p:sp>
        <p:nvSpPr>
          <p:cNvPr id="131" name="" descr="{&quot;isTemplate&quot;:true,&quot;type&quot;:&quot;text&quot;}"/>
          <p:cNvSpPr txBox="1"/>
          <p:nvPr/>
        </p:nvSpPr>
        <p:spPr>
          <a:xfrm rot="0" flipH="0" flipV="0">
            <a:off x="8001000" y="3219450"/>
            <a:ext cx="361950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 b="1">
                <a:solidFill>
                  <a:srgbClr val="1A2230"/>
                </a:solidFill>
                <a:latin typeface="Microsoft YaHei"/>
                <a:ea typeface="Microsoft YaHei"/>
              </a:rPr>
              <a:t>这张图说明两件事</a:t>
            </a:r>
            <a:endParaRPr/>
          </a:p>
        </p:txBody>
      </p:sp>
      <p:sp>
        <p:nvSpPr>
          <p:cNvPr id="132" name=""/>
          <p:cNvSpPr/>
          <p:nvPr/>
        </p:nvSpPr>
        <p:spPr>
          <a:xfrm rot="0" flipH="0" flipV="0">
            <a:off x="8001000" y="3667125"/>
            <a:ext cx="3619500" cy="9525"/>
          </a:xfrm>
          <a:prstGeom prst="rect">
            <a:avLst/>
          </a:prstGeom>
          <a:solidFill>
            <a:srgbClr val="D6DCE5"/>
          </a:solidFill>
          <a:ln/>
        </p:spPr>
        <p:txBody>
          <a:bodyPr/>
          <a:p/>
        </p:txBody>
      </p:sp>
      <p:sp>
        <p:nvSpPr>
          <p:cNvPr id="133" name="" descr="{&quot;isTemplate&quot;:true,&quot;type&quot;:&quot;text&quot;}"/>
          <p:cNvSpPr txBox="1"/>
          <p:nvPr/>
        </p:nvSpPr>
        <p:spPr>
          <a:xfrm rot="0" flipH="0" flipV="0">
            <a:off x="8001000" y="3867150"/>
            <a:ext cx="3619500" cy="6667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en-US" sz="1350">
                <a:solidFill>
                  <a:srgbClr val="1A2230"/>
                </a:solidFill>
                <a:latin typeface="Microsoft YaHei"/>
                <a:ea typeface="Microsoft YaHei"/>
              </a:rPr>
              <a:t xml:space="preserve">2 </a:t>
            </a:r>
            <a:r>
              <a:rPr lang="zh-CN" sz="1350">
                <a:solidFill>
                  <a:srgbClr val="1A2230"/>
                </a:solidFill>
                <a:latin typeface="Microsoft YaHei"/>
                <a:ea typeface="Microsoft YaHei"/>
              </a:rPr>
              <a:t>小时以内四档差异不大，第</a:t>
            </a:r>
            <a:r>
              <a:rPr lang="en-US" sz="1350">
                <a:solidFill>
                  <a:srgbClr val="1A2230"/>
                </a:solidFill>
                <a:latin typeface="Microsoft YaHei"/>
                <a:ea typeface="Microsoft YaHei"/>
              </a:rPr>
              <a:t xml:space="preserve"> 3 </a:t>
            </a:r>
            <a:r>
              <a:rPr lang="zh-CN" sz="1350">
                <a:solidFill>
                  <a:srgbClr val="1A2230"/>
                </a:solidFill>
                <a:latin typeface="Microsoft YaHei"/>
                <a:ea typeface="Microsoft YaHei"/>
              </a:rPr>
              <a:t>档开始每档掉</a:t>
            </a:r>
            <a:r>
              <a:rPr lang="en-US" sz="1350">
                <a:solidFill>
                  <a:srgbClr val="1A2230"/>
                </a:solidFill>
                <a:latin typeface="Microsoft YaHei"/>
                <a:ea typeface="Microsoft YaHei"/>
              </a:rPr>
              <a:t xml:space="preserve"> </a:t>
            </a:r>
            <a:r>
              <a:rPr lang="en-US" sz="1350" b="1">
                <a:solidFill>
                  <a:srgbClr val="D9534F"/>
                </a:solidFill>
                <a:latin typeface="Microsoft YaHei"/>
                <a:ea typeface="Microsoft YaHei"/>
              </a:rPr>
              <a:t xml:space="preserve">0.4 </a:t>
            </a:r>
            <a:r>
              <a:rPr lang="zh-CN" sz="1350" b="1">
                <a:solidFill>
                  <a:srgbClr val="D9534F"/>
                </a:solidFill>
                <a:latin typeface="Microsoft YaHei"/>
                <a:ea typeface="Microsoft YaHei"/>
              </a:rPr>
              <a:t>分</a:t>
            </a:r>
            <a:r>
              <a:rPr lang="en-US" sz="1350">
                <a:solidFill>
                  <a:srgbClr val="1A2230"/>
                </a:solidFill>
                <a:latin typeface="Microsoft YaHei"/>
                <a:ea typeface="Microsoft YaHei"/>
              </a:rPr>
              <a:t xml:space="preserve"> </a:t>
            </a:r>
            <a:r>
              <a:rPr lang="zh-CN" sz="1350">
                <a:solidFill>
                  <a:srgbClr val="1A2230"/>
                </a:solidFill>
                <a:latin typeface="Microsoft YaHei"/>
                <a:ea typeface="Microsoft YaHei"/>
              </a:rPr>
              <a:t>左右，是断点不是斜坡。</a:t>
            </a:r>
            <a:endParaRPr/>
          </a:p>
        </p:txBody>
      </p:sp>
      <p:sp>
        <p:nvSpPr>
          <p:cNvPr id="134" name="" descr="{&quot;isTemplate&quot;:true,&quot;type&quot;:&quot;text&quot;}"/>
          <p:cNvSpPr txBox="1"/>
          <p:nvPr/>
        </p:nvSpPr>
        <p:spPr>
          <a:xfrm rot="0" flipH="0" flipV="0">
            <a:off x="8001000" y="4724400"/>
            <a:ext cx="3619500" cy="6667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en-US" sz="1350">
                <a:solidFill>
                  <a:srgbClr val="1A2230"/>
                </a:solidFill>
                <a:latin typeface="Microsoft YaHei"/>
                <a:ea typeface="Microsoft YaHei"/>
              </a:rPr>
              <a:t xml:space="preserve">2 </a:t>
            </a:r>
            <a:r>
              <a:rPr lang="zh-CN" sz="1350">
                <a:solidFill>
                  <a:srgbClr val="1A2230"/>
                </a:solidFill>
                <a:latin typeface="Microsoft YaHei"/>
                <a:ea typeface="Microsoft YaHei"/>
              </a:rPr>
              <a:t>小时是观察到的转折位置，不是建议值；结论受自评数据限制，因果解释需谨慎。</a:t>
            </a:r>
            <a:endParaRPr/>
          </a:p>
        </p:txBody>
      </p:sp>
      <p:sp>
        <p:nvSpPr>
          <p:cNvPr id="135" name="" descr="{&quot;isTemplate&quot;:true,&quot;type&quot;:&quot;text&quot;}"/>
          <p:cNvSpPr txBox="1"/>
          <p:nvPr/>
        </p:nvSpPr>
        <p:spPr>
          <a:xfrm rot="0" flipH="0" flipV="0">
            <a:off x="8001000" y="5581650"/>
            <a:ext cx="3619500" cy="27622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200">
                <a:solidFill>
                  <a:srgbClr val="8B97A8"/>
                </a:solidFill>
                <a:latin typeface="Microsoft YaHei"/>
                <a:ea typeface="Microsoft YaHei"/>
              </a:rPr>
              <a:t>注：控制年级、专业、作息后系数方向不变</a:t>
            </a:r>
            <a:endParaRPr/>
          </a:p>
        </p:txBody>
      </p:sp>
      <p:sp>
        <p:nvSpPr>
          <p:cNvPr id="136" name="" descr="{&quot;isTemplate&quot;:true,&quot;type&quot;:&quot;text&quot;}"/>
          <p:cNvSpPr txBox="1"/>
          <p:nvPr/>
        </p:nvSpPr>
        <p:spPr>
          <a:xfrm rot="0" flipH="0" flipV="0">
            <a:off x="571500" y="6248400"/>
            <a:ext cx="24003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8B97A8"/>
                </a:solidFill>
                <a:latin typeface="Microsoft YaHei"/>
                <a:ea typeface="Microsoft YaHei"/>
              </a:rPr>
              <a:t>短视频使用对大学生学习投入的影响研究</a:t>
            </a:r>
            <a:endParaRPr/>
          </a:p>
        </p:txBody>
      </p:sp>
      <p:sp>
        <p:nvSpPr>
          <p:cNvPr id="137" name="" descr="{&quot;isTemplate&quot;:true,&quot;type&quot;:&quot;text&quot;}"/>
          <p:cNvSpPr txBox="1"/>
          <p:nvPr/>
        </p:nvSpPr>
        <p:spPr>
          <a:xfrm rot="0" flipH="0" flipV="0">
            <a:off x="11163300" y="6248400"/>
            <a:ext cx="4572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8B97A8"/>
                </a:solidFill>
                <a:latin typeface="Microsoft YaHei"/>
                <a:ea typeface="Microsoft YaHei"/>
              </a:rPr>
              <a:t>05 / 11</a:t>
            </a:r>
            <a:endParaRPr/>
          </a:p>
        </p:txBody>
      </p:sp>
    </p:spTree>
  </p:cSld>
</p:sld>
</file>

<file path=ppt/slides/slide6.xml><?xml version="1.0" encoding="utf-8"?>
<p:sld xmlns:p="http://schemas.openxmlformats.org/presentationml/2006/main" xmlns:a="http://schemas.openxmlformats.org/drawingml/2006/main">
  <p:cSld>
    <p:spTree>
      <p:nvGrpSpPr>
        <p:cNvPr id="138" name="" descr="&lt;Slide style={{ width: 1280, height: 720, backgroundColor: '#FFFFFF', padding: '60px 60px', flexDirection: 'column', justifyContent: 'center' }}&gt;&#10;    &lt;Box style={{ position: 'absolute', top: 0, left: 0, width: 1280, height: 12, background: '#0F8A6A' }} /&gt;&#10;    &lt;Box style={{ flexDirection: 'row', alignItems: 'center', gap: 14 }}&gt;&#10;        &lt;Box style={{ padding: '4px 12px', background: '#0F8A6A' }}&gt;&#10;            &lt;Text style={{ fontSize: 16, color: '#FFFFFF', letterSpacing: 2 }}&gt;课程作业&lt;/Text&gt;&#10;        &lt;/Box&gt;&#10;        &lt;Text style={{ fontSize: 18, color: '#6B7280', letterSpacing: 1 }}&gt;《人工智能导论》期末汇报&lt;/Text&gt;&#10;    &lt;/Box&gt;&#10;    &lt;Text style={{ fontSize: 68, fontWeight: 'bold', color: '#1F2937', lineHeight: 1.2, marginTop: 34 }}&gt;&#10;        AI 在学习中的&#10;        &lt;br /&gt;&#10;        三个应用场景&#10;    &lt;/Text&gt;&#10;    &lt;Text style={{ fontSize: 22, color: '#6B7280', lineHeight: 1.6, marginTop: 26 }}&gt;&#10;        以我自己的一周为例：查资料、读文献、改代码，各用了一个工具&#10;    &lt;/Text&gt;&#10;    &lt;Box style={{ width: '100%', height: 1, background: '#E5E7EB', marginTop: 56 }} /&gt;&#10;    &lt;Box style={{ flexDirection: 'row', justifyContent: 'space-between', marginTop: 20 }}&gt;&#10;        &lt;Text style={{ fontSize: 16, color: '#6B7280' }}&gt;计算机 2301 班 · 李明 · 2023010101&lt;/Text&gt;&#10;        &lt;Text style={{ fontSize: 16, color: '#6B7280' }}&gt;2026 年 11 月&lt;/Text&gt;&#10;  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40" name=""/>
          <p:cNvSpPr/>
          <p:nvPr/>
        </p:nvSpPr>
        <p:spPr>
          <a:xfrm rot="0" flipH="0" flipV="0">
            <a:off x="571500" y="1409700"/>
            <a:ext cx="914400" cy="266700"/>
          </a:xfrm>
          <a:prstGeom prst="rect">
            <a:avLst/>
          </a:prstGeom>
          <a:solidFill>
            <a:srgbClr val="0F8A6A"/>
          </a:solidFill>
          <a:ln/>
        </p:spPr>
        <p:txBody>
          <a:bodyPr/>
          <a:p/>
        </p:txBody>
      </p:sp>
      <p:sp>
        <p:nvSpPr>
          <p:cNvPr id="141" name="" descr="{&quot;isTemplate&quot;:true,&quot;type&quot;:&quot;text&quot;}"/>
          <p:cNvSpPr txBox="1"/>
          <p:nvPr/>
        </p:nvSpPr>
        <p:spPr>
          <a:xfrm rot="0" flipH="0" flipV="0">
            <a:off x="685800" y="1447800"/>
            <a:ext cx="6858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spc="150">
                <a:solidFill>
                  <a:srgbClr val="FFFFFF"/>
                </a:solidFill>
                <a:latin typeface="Microsoft YaHei"/>
                <a:ea typeface="Microsoft YaHei"/>
              </a:rPr>
              <a:t>课程作业</a:t>
            </a:r>
            <a:endParaRPr/>
          </a:p>
        </p:txBody>
      </p:sp>
      <p:sp>
        <p:nvSpPr>
          <p:cNvPr id="142" name="" descr="{&quot;isTemplate&quot;:true,&quot;type&quot;:&quot;text&quot;}"/>
          <p:cNvSpPr txBox="1"/>
          <p:nvPr/>
        </p:nvSpPr>
        <p:spPr>
          <a:xfrm rot="0" flipH="0" flipV="0">
            <a:off x="1619250" y="1438275"/>
            <a:ext cx="21717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spc="75">
                <a:solidFill>
                  <a:srgbClr val="6B7280"/>
                </a:solidFill>
                <a:latin typeface="Microsoft YaHei"/>
                <a:ea typeface="Microsoft YaHei"/>
              </a:rPr>
              <a:t>《人工智能导论》期末汇报</a:t>
            </a:r>
            <a:endParaRPr/>
          </a:p>
        </p:txBody>
      </p:sp>
      <p:sp>
        <p:nvSpPr>
          <p:cNvPr id="143" name="" descr="{&quot;isTemplate&quot;:true,&quot;type&quot;:&quot;text&quot;}"/>
          <p:cNvSpPr txBox="1"/>
          <p:nvPr/>
        </p:nvSpPr>
        <p:spPr>
          <a:xfrm rot="0" flipH="0" flipV="0">
            <a:off x="571500" y="2000250"/>
            <a:ext cx="11049000" cy="1866900"/>
          </a:xfrm>
          <a:prstGeom prst="rect"/>
        </p:spPr>
        <p:txBody>
          <a:bodyPr wrap="none" lIns="0" tIns="0" rIns="0" bIns="0"/>
          <a:p>
            <a:pPr>
              <a:lnSpc>
                <a:spcPct val="120000"/>
              </a:lnSpc>
            </a:pPr>
            <a:r>
              <a:rPr lang="en-US" sz="5100" b="1">
                <a:solidFill>
                  <a:srgbClr val="1F2937"/>
                </a:solidFill>
                <a:latin typeface="Microsoft YaHei"/>
                <a:ea typeface="Microsoft YaHei"/>
              </a:rPr>
              <a:t xml:space="preserve">AI </a:t>
            </a:r>
            <a:r>
              <a:rPr lang="zh-CN" sz="5100" b="1">
                <a:solidFill>
                  <a:srgbClr val="1F2937"/>
                </a:solidFill>
                <a:latin typeface="Microsoft YaHei"/>
                <a:ea typeface="Microsoft YaHei"/>
              </a:rPr>
              <a:t>在学习中的</a:t>
            </a:r>
            <a:endParaRPr/>
          </a:p>
          <a:p>
            <a:pPr>
              <a:lnSpc>
                <a:spcPct val="120000"/>
              </a:lnSpc>
            </a:pPr>
            <a:r>
              <a:rPr lang="zh-CN" sz="5100" b="1">
                <a:solidFill>
                  <a:srgbClr val="1F2937"/>
                </a:solidFill>
                <a:latin typeface="Microsoft YaHei"/>
                <a:ea typeface="Microsoft YaHei"/>
              </a:rPr>
              <a:t>三个应用场景</a:t>
            </a:r>
            <a:endParaRPr/>
          </a:p>
        </p:txBody>
      </p:sp>
      <p:sp>
        <p:nvSpPr>
          <p:cNvPr id="144" name="" descr="{&quot;isTemplate&quot;:true,&quot;type&quot;:&quot;text&quot;}"/>
          <p:cNvSpPr txBox="1"/>
          <p:nvPr/>
        </p:nvSpPr>
        <p:spPr>
          <a:xfrm rot="0" flipH="0" flipV="0">
            <a:off x="571500" y="4114800"/>
            <a:ext cx="11049000" cy="4095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650">
                <a:solidFill>
                  <a:srgbClr val="6B7280"/>
                </a:solidFill>
                <a:latin typeface="Microsoft YaHei"/>
                <a:ea typeface="Microsoft YaHei"/>
              </a:rPr>
              <a:t>以我自己的一周为例：查资料、读文献、改代码，各用了一个工具</a:t>
            </a:r>
            <a:endParaRPr/>
          </a:p>
        </p:txBody>
      </p:sp>
      <p:sp>
        <p:nvSpPr>
          <p:cNvPr id="145" name=""/>
          <p:cNvSpPr/>
          <p:nvPr/>
        </p:nvSpPr>
        <p:spPr>
          <a:xfrm rot="0" flipH="0" flipV="0">
            <a:off x="571500" y="5057775"/>
            <a:ext cx="11049000" cy="9525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p/>
        </p:txBody>
      </p:sp>
      <p:sp>
        <p:nvSpPr>
          <p:cNvPr id="146" name="" descr="{&quot;isTemplate&quot;:true,&quot;type&quot;:&quot;text&quot;}"/>
          <p:cNvSpPr txBox="1"/>
          <p:nvPr/>
        </p:nvSpPr>
        <p:spPr>
          <a:xfrm rot="0" flipH="0" flipV="0">
            <a:off x="571500" y="5257800"/>
            <a:ext cx="25146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6B7280"/>
                </a:solidFill>
                <a:latin typeface="Microsoft YaHei"/>
                <a:ea typeface="Microsoft YaHei"/>
              </a:rPr>
              <a:t>计算机</a:t>
            </a:r>
            <a:r>
              <a:rPr lang="en-US" sz="1200">
                <a:solidFill>
                  <a:srgbClr val="6B7280"/>
                </a:solidFill>
                <a:latin typeface="Microsoft YaHei"/>
                <a:ea typeface="Microsoft YaHei"/>
              </a:rPr>
              <a:t xml:space="preserve"> 2301 </a:t>
            </a:r>
            <a:r>
              <a:rPr lang="zh-CN" sz="1200">
                <a:solidFill>
                  <a:srgbClr val="6B7280"/>
                </a:solidFill>
                <a:latin typeface="Microsoft YaHei"/>
                <a:ea typeface="Microsoft YaHei"/>
              </a:rPr>
              <a:t>班</a:t>
            </a:r>
            <a:r>
              <a:rPr lang="en-US" sz="1200">
                <a:solidFill>
                  <a:srgbClr val="6B7280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200">
                <a:solidFill>
                  <a:srgbClr val="6B7280"/>
                </a:solidFill>
                <a:latin typeface="Microsoft YaHei"/>
                <a:ea typeface="Microsoft YaHei"/>
              </a:rPr>
              <a:t>李明</a:t>
            </a:r>
            <a:r>
              <a:rPr lang="en-US" sz="1200">
                <a:solidFill>
                  <a:srgbClr val="6B7280"/>
                </a:solidFill>
                <a:latin typeface="Microsoft YaHei"/>
                <a:ea typeface="Microsoft YaHei"/>
              </a:rPr>
              <a:t xml:space="preserve"> · 2023010101</a:t>
            </a:r>
            <a:endParaRPr/>
          </a:p>
        </p:txBody>
      </p:sp>
      <p:sp>
        <p:nvSpPr>
          <p:cNvPr id="147" name="" descr="{&quot;isTemplate&quot;:true,&quot;type&quot;:&quot;text&quot;}"/>
          <p:cNvSpPr txBox="1"/>
          <p:nvPr/>
        </p:nvSpPr>
        <p:spPr>
          <a:xfrm rot="0" flipH="0" flipV="0">
            <a:off x="10639425" y="5257800"/>
            <a:ext cx="98107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>
                <a:solidFill>
                  <a:srgbClr val="6B7280"/>
                </a:solidFill>
                <a:latin typeface="Microsoft YaHei"/>
                <a:ea typeface="Microsoft YaHei"/>
              </a:rPr>
              <a:t xml:space="preserve">2026 </a:t>
            </a:r>
            <a:r>
              <a:rPr lang="zh-CN" sz="1200">
                <a:solidFill>
                  <a:srgbClr val="6B7280"/>
                </a:solidFill>
                <a:latin typeface="Microsoft YaHei"/>
                <a:ea typeface="Microsoft YaHei"/>
              </a:rPr>
              <a:t>年</a:t>
            </a:r>
            <a:r>
              <a:rPr lang="en-US" sz="1200">
                <a:solidFill>
                  <a:srgbClr val="6B7280"/>
                </a:solidFill>
                <a:latin typeface="Microsoft YaHei"/>
                <a:ea typeface="Microsoft YaHei"/>
              </a:rPr>
              <a:t xml:space="preserve"> 11 </a:t>
            </a:r>
            <a:r>
              <a:rPr lang="zh-CN" sz="1200">
                <a:solidFill>
                  <a:srgbClr val="6B7280"/>
                </a:solidFill>
                <a:latin typeface="Microsoft YaHei"/>
                <a:ea typeface="Microsoft YaHei"/>
              </a:rPr>
              <a:t>月</a:t>
            </a:r>
            <a:endParaRPr/>
          </a:p>
        </p:txBody>
      </p:sp>
      <p:sp>
        <p:nvSpPr>
          <p:cNvPr id="148" name=""/>
          <p:cNvSpPr/>
          <p:nvPr/>
        </p:nvSpPr>
        <p:spPr>
          <a:xfrm rot="0" flipH="0" flipV="0">
            <a:off x="0" y="0"/>
            <a:ext cx="12192000" cy="114300"/>
          </a:xfrm>
          <a:prstGeom prst="rect">
            <a:avLst/>
          </a:prstGeom>
          <a:solidFill>
            <a:srgbClr val="0F8A6A"/>
          </a:solidFill>
          <a:ln/>
        </p:spPr>
        <p:txBody>
          <a:bodyPr/>
          <a:p/>
        </p:txBody>
      </p:sp>
    </p:spTree>
  </p:cSld>
</p:sld>
</file>

<file path=ppt/slides/slide7.xml><?xml version="1.0" encoding="utf-8"?>
<p:sld xmlns:p="http://schemas.openxmlformats.org/presentationml/2006/main" xmlns:a="http://schemas.openxmlformats.org/drawingml/2006/main">
  <p:cSld>
    <p:spTree>
      <p:nvGrpSpPr>
        <p:cNvPr id="149" name="" descr="&lt;Slide style={{ width: 1280, height: 720, backgroundColor: '#FFFFFF', padding: '60px 60px', flexDirection: 'column' }}&gt;&#10;    &lt;Box style={{ flexDirection: 'row', alignItems: 'flex-end', justifyContent: 'space-between' }}&gt;&#10;        &lt;Text style={{ fontSize: 34, fontWeight: 'bold', color: '#1F2937' }}&gt;三个场景，三种用法&lt;/Text&gt;&#10;        &lt;Text style={{ fontSize: 16, color: '#9CA3AF', letterSpacing: 2 }}&gt;SCENES&lt;/Text&gt;&#10;    &lt;/Box&gt;&#10;    &lt;Box style={{ width: '100%', height: 1, background: '#E5E7EB', marginTop: 18 }} /&gt;&#10;    &lt;Box style={{ flexDirection: 'column', marginTop: 10 }}&gt;&#10;        &lt;Box style={{ flexDirection: 'row', gap: 26, padding: '24px 0' }}&gt;&#10;            &lt;Box style={{ width: 46, height: 46, background: '#0F8A6A', alignItems: 'center', justifyContent: 'center' }}&gt;&#10;                &lt;Text style={{ fontSize: 20, fontWeight: 'bold', color: '#FFFFFF' }}&gt;01&lt;/Text&gt;&#10;            &lt;/Box&gt;&#10;            &lt;Box style={{ flexDirection: 'column', gap: 10, flex: 1 }}&gt;&#10;                &lt;Text style={{ fontSize: 26, fontWeight: 'bold', color: '#1F2937' }}&gt;查资料：先要一张知识地图&lt;/Text&gt;&#10;                &lt;Text style={{ fontSize: 19, color: '#4B5563', lineHeight: 1.6 }}&gt;&#10;                    只问&quot;这个概念和哪些前置知识相关&quot;，十分钟搭出框架，再回教材逐条核对。省的是找方向的时间，不是省读书。&#10;                &lt;/Text&gt;&#10;            &lt;/Box&gt;&#10;        &lt;/Box&gt;&#10;        &lt;Box style={{ width: '100%', height: 1, background: '#E5E7EB' }} /&gt;&#10;        &lt;Box style={{ flexDirection: 'row', gap: 26, padding: '24px 0' }}&gt;&#10;            &lt;Box style={{ width: 46, height: 46, background: '#0F8A6A', alignItems: 'center', justifyContent: 'center' }}&gt;&#10;                &lt;Text style={{ fontSize: 20, fontWeight: 'bold', color: '#FFFFFF' }}&gt;02&lt;/Text&gt;&#10;            &lt;/Box&gt;&#10;            &lt;Box style={{ flexDirection: 'column', gap: 10, flex: 1 }}&gt;&#10;                &lt;Text style={{ fontSize: 26, fontWeight: 'bold', color: '#1F2937' }}&gt;读文献：先让它说人话，再自己读原文&lt;/Text&gt;&#10;                &lt;Text style={{ fontSize: 19, color: '#4B5563', lineHeight: 1.6 }}&gt;&#10;                    把摘要贴进去要一句人话总结，判断这篇值不值得读；但把 AI 的总结直接当文献综述，查重和答辩都过不去。&#10;                &lt;/Text&gt;&#10;            &lt;/Box&gt;&#10;        &lt;/Box&gt;&#10;        &lt;Box style={{ width: '100%', height: 1, background: '#E5E7EB' }} /&gt;&#10;        &lt;Box style={{ flexDirection: 'row', gap: 26, padding: '24px 0' }}&gt;&#10;            &lt;Box style={{ width: 46, height: 46, background: '#0F8A6A', alignItems: 'center', justifyContent: 'center' }}&gt;&#10;                &lt;Text style={{ fontSize: 20, fontWeight: 'bold', color: '#FFFFFF' }}&gt;03&lt;/Text&gt;&#10;            &lt;/Box&gt;&#10;            &lt;Box style={{ flexDirection: 'column', gap: 10, flex: 1 }}&gt;&#10;                &lt;Text style={{ fontSize: 26, fontWeight: 'bold', color: '#1F2937' }}&gt;改代码：把它当不会烦的助教&lt;/Text&gt;&#10;                &lt;Text style={{ fontSize: 19, color: '#4B5563', lineHeight: 1.6 }}&gt;&#10;                    报错信息贴进去问原因，比自己猜半小时快；但每行都得看懂才敢交，老师一问&quot;这段为什么这么写&quot;就露了。&#10;                &lt;/Text&gt;&#10;            &lt;/Box&gt;&#10;        &lt;/Box&gt;&#10;        &lt;Box style={{ width: '100%', height: 1, background: '#E5E7EB' }} /&gt;&#10;    &lt;/Box&gt;&#10;    &lt;Box style={{ flexDirection: 'row', gap: 14, alignItems: 'center', marginTop: 26 }}&gt;&#10;        &lt;Box style={{ width: 4, height: 26, background: '#0F8A6A' }} /&gt;&#10;        &lt;Text style={{ fontSize: 20, color: '#1F2937', lineHeight: 1.5 }}&gt;&#10;            共同点：AI 承担检索和初稿，判断和取舍还是人做——这也是我作业里最想说的。&#10;        &lt;/Text&gt;&#10;    &lt;/Box&gt;&#10;    &lt;Box style={{ flexDirection: 'row', justifyContent: 'space-between', marginTop: 22 }}&gt;&#10;        &lt;Text style={{ fontSize: 14, color: '#9CA3AF' }}&gt;《人工智能导论》期末汇报&lt;/Text&gt;&#10;        &lt;Text style={{ fontSize: 14, color: '#9CA3AF' }}&gt;07&lt;/Text&gt;&#10;  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51" name="" descr="{&quot;isTemplate&quot;:true,&quot;type&quot;:&quot;text&quot;}"/>
          <p:cNvSpPr txBox="1"/>
          <p:nvPr/>
        </p:nvSpPr>
        <p:spPr>
          <a:xfrm rot="0" flipH="0" flipV="0">
            <a:off x="571500" y="571500"/>
            <a:ext cx="291465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F2937"/>
                </a:solidFill>
                <a:latin typeface="Microsoft YaHei"/>
                <a:ea typeface="Microsoft YaHei"/>
              </a:rPr>
              <a:t>三个场景，三种用法</a:t>
            </a:r>
            <a:endParaRPr/>
          </a:p>
        </p:txBody>
      </p:sp>
      <p:sp>
        <p:nvSpPr>
          <p:cNvPr id="152" name="" descr="{&quot;isTemplate&quot;:true,&quot;type&quot;:&quot;text&quot;}"/>
          <p:cNvSpPr txBox="1"/>
          <p:nvPr/>
        </p:nvSpPr>
        <p:spPr>
          <a:xfrm rot="0" flipH="0" flipV="0">
            <a:off x="10934700" y="771525"/>
            <a:ext cx="6858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spc="150">
                <a:solidFill>
                  <a:srgbClr val="9CA3AF"/>
                </a:solidFill>
                <a:latin typeface="Microsoft YaHei"/>
                <a:ea typeface="Microsoft YaHei"/>
              </a:rPr>
              <a:t>SCENES</a:t>
            </a:r>
            <a:endParaRPr/>
          </a:p>
        </p:txBody>
      </p:sp>
      <p:sp>
        <p:nvSpPr>
          <p:cNvPr id="153" name=""/>
          <p:cNvSpPr/>
          <p:nvPr/>
        </p:nvSpPr>
        <p:spPr>
          <a:xfrm rot="0" flipH="0" flipV="0">
            <a:off x="571500" y="1133475"/>
            <a:ext cx="11049000" cy="9525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p/>
        </p:txBody>
      </p:sp>
      <p:sp>
        <p:nvSpPr>
          <p:cNvPr id="154" name=""/>
          <p:cNvSpPr/>
          <p:nvPr/>
        </p:nvSpPr>
        <p:spPr>
          <a:xfrm rot="0" flipH="0" flipV="0">
            <a:off x="571500" y="1466850"/>
            <a:ext cx="438150" cy="438150"/>
          </a:xfrm>
          <a:prstGeom prst="rect">
            <a:avLst/>
          </a:prstGeom>
          <a:solidFill>
            <a:srgbClr val="0F8A6A"/>
          </a:solidFill>
          <a:ln/>
        </p:spPr>
        <p:txBody>
          <a:bodyPr/>
          <a:p/>
        </p:txBody>
      </p:sp>
      <p:sp>
        <p:nvSpPr>
          <p:cNvPr id="155" name="" descr="{&quot;isTemplate&quot;:true,&quot;type&quot;:&quot;text&quot;}"/>
          <p:cNvSpPr txBox="1"/>
          <p:nvPr/>
        </p:nvSpPr>
        <p:spPr>
          <a:xfrm rot="0" flipH="0" flipV="0">
            <a:off x="676275" y="1571625"/>
            <a:ext cx="23812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FFFFFF"/>
                </a:solidFill>
                <a:latin typeface="Microsoft YaHei"/>
                <a:ea typeface="Microsoft YaHei"/>
              </a:rPr>
              <a:t>01</a:t>
            </a:r>
            <a:endParaRPr/>
          </a:p>
        </p:txBody>
      </p:sp>
      <p:sp>
        <p:nvSpPr>
          <p:cNvPr id="156" name="" descr="{&quot;isTemplate&quot;:true,&quot;type&quot;:&quot;text&quot;}"/>
          <p:cNvSpPr txBox="1"/>
          <p:nvPr/>
        </p:nvSpPr>
        <p:spPr>
          <a:xfrm rot="0" flipH="0" flipV="0">
            <a:off x="1257300" y="1466850"/>
            <a:ext cx="1036320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1F2937"/>
                </a:solidFill>
                <a:latin typeface="Microsoft YaHei"/>
                <a:ea typeface="Microsoft YaHei"/>
              </a:rPr>
              <a:t>查资料：先要一张知识地图</a:t>
            </a:r>
            <a:endParaRPr/>
          </a:p>
        </p:txBody>
      </p:sp>
      <p:sp>
        <p:nvSpPr>
          <p:cNvPr id="157" name="" descr="{&quot;isTemplate&quot;:true,&quot;type&quot;:&quot;text&quot;}"/>
          <p:cNvSpPr txBox="1"/>
          <p:nvPr/>
        </p:nvSpPr>
        <p:spPr>
          <a:xfrm rot="0" flipH="0" flipV="0">
            <a:off x="1257300" y="1866900"/>
            <a:ext cx="10363200" cy="3524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425">
                <a:solidFill>
                  <a:srgbClr val="4B5563"/>
                </a:solidFill>
                <a:latin typeface="Microsoft YaHei"/>
                <a:ea typeface="Microsoft YaHei"/>
              </a:rPr>
              <a:t>只问</a:t>
            </a:r>
            <a:r>
              <a:rPr lang="en-US" sz="1425">
                <a:solidFill>
                  <a:srgbClr val="4B5563"/>
                </a:solidFill>
                <a:latin typeface="Microsoft YaHei"/>
                <a:ea typeface="Microsoft YaHei"/>
              </a:rPr>
              <a:t>"</a:t>
            </a:r>
            <a:r>
              <a:rPr lang="zh-CN" sz="1425">
                <a:solidFill>
                  <a:srgbClr val="4B5563"/>
                </a:solidFill>
                <a:latin typeface="Microsoft YaHei"/>
                <a:ea typeface="Microsoft YaHei"/>
              </a:rPr>
              <a:t>这个概念和哪些前置知识相关</a:t>
            </a:r>
            <a:r>
              <a:rPr lang="en-US" sz="1425">
                <a:solidFill>
                  <a:srgbClr val="4B5563"/>
                </a:solidFill>
                <a:latin typeface="Microsoft YaHei"/>
                <a:ea typeface="Microsoft YaHei"/>
              </a:rPr>
              <a:t>"</a:t>
            </a:r>
            <a:r>
              <a:rPr lang="zh-CN" sz="1425">
                <a:solidFill>
                  <a:srgbClr val="4B5563"/>
                </a:solidFill>
                <a:latin typeface="Microsoft YaHei"/>
                <a:ea typeface="Microsoft YaHei"/>
              </a:rPr>
              <a:t>，十分钟搭出框架，再回教材逐条核对。省的是找方向的时间，不是省读书。</a:t>
            </a:r>
            <a:endParaRPr/>
          </a:p>
        </p:txBody>
      </p:sp>
      <p:sp>
        <p:nvSpPr>
          <p:cNvPr id="158" name=""/>
          <p:cNvSpPr/>
          <p:nvPr/>
        </p:nvSpPr>
        <p:spPr>
          <a:xfrm rot="0" flipH="0" flipV="0">
            <a:off x="571500" y="2447925"/>
            <a:ext cx="11049000" cy="9525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p/>
        </p:txBody>
      </p:sp>
      <p:sp>
        <p:nvSpPr>
          <p:cNvPr id="159" name=""/>
          <p:cNvSpPr/>
          <p:nvPr/>
        </p:nvSpPr>
        <p:spPr>
          <a:xfrm rot="0" flipH="0" flipV="0">
            <a:off x="571500" y="2686050"/>
            <a:ext cx="438150" cy="438150"/>
          </a:xfrm>
          <a:prstGeom prst="rect">
            <a:avLst/>
          </a:prstGeom>
          <a:solidFill>
            <a:srgbClr val="0F8A6A"/>
          </a:solidFill>
          <a:ln/>
        </p:spPr>
        <p:txBody>
          <a:bodyPr/>
          <a:p/>
        </p:txBody>
      </p:sp>
      <p:sp>
        <p:nvSpPr>
          <p:cNvPr id="160" name="" descr="{&quot;isTemplate&quot;:true,&quot;type&quot;:&quot;text&quot;}"/>
          <p:cNvSpPr txBox="1"/>
          <p:nvPr/>
        </p:nvSpPr>
        <p:spPr>
          <a:xfrm rot="0" flipH="0" flipV="0">
            <a:off x="676275" y="2790825"/>
            <a:ext cx="23812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FFFFFF"/>
                </a:solidFill>
                <a:latin typeface="Microsoft YaHei"/>
                <a:ea typeface="Microsoft YaHei"/>
              </a:rPr>
              <a:t>02</a:t>
            </a:r>
            <a:endParaRPr/>
          </a:p>
        </p:txBody>
      </p:sp>
      <p:sp>
        <p:nvSpPr>
          <p:cNvPr id="161" name="" descr="{&quot;isTemplate&quot;:true,&quot;type&quot;:&quot;text&quot;}"/>
          <p:cNvSpPr txBox="1"/>
          <p:nvPr/>
        </p:nvSpPr>
        <p:spPr>
          <a:xfrm rot="0" flipH="0" flipV="0">
            <a:off x="1257300" y="2686050"/>
            <a:ext cx="1036320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1F2937"/>
                </a:solidFill>
                <a:latin typeface="Microsoft YaHei"/>
                <a:ea typeface="Microsoft YaHei"/>
              </a:rPr>
              <a:t>读文献：先让它说人话，再自己读原文</a:t>
            </a:r>
            <a:endParaRPr/>
          </a:p>
        </p:txBody>
      </p:sp>
      <p:sp>
        <p:nvSpPr>
          <p:cNvPr id="162" name="" descr="{&quot;isTemplate&quot;:true,&quot;type&quot;:&quot;text&quot;}"/>
          <p:cNvSpPr txBox="1"/>
          <p:nvPr/>
        </p:nvSpPr>
        <p:spPr>
          <a:xfrm rot="0" flipH="0" flipV="0">
            <a:off x="1257300" y="3086100"/>
            <a:ext cx="10363200" cy="3524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425">
                <a:solidFill>
                  <a:srgbClr val="4B5563"/>
                </a:solidFill>
                <a:latin typeface="Microsoft YaHei"/>
                <a:ea typeface="Microsoft YaHei"/>
              </a:rPr>
              <a:t>把摘要贴进去要一句人话总结，判断这篇值不值得读；但把</a:t>
            </a:r>
            <a:r>
              <a:rPr lang="en-US" sz="1425">
                <a:solidFill>
                  <a:srgbClr val="4B5563"/>
                </a:solidFill>
                <a:latin typeface="Microsoft YaHei"/>
                <a:ea typeface="Microsoft YaHei"/>
              </a:rPr>
              <a:t xml:space="preserve"> AI </a:t>
            </a:r>
            <a:r>
              <a:rPr lang="zh-CN" sz="1425">
                <a:solidFill>
                  <a:srgbClr val="4B5563"/>
                </a:solidFill>
                <a:latin typeface="Microsoft YaHei"/>
                <a:ea typeface="Microsoft YaHei"/>
              </a:rPr>
              <a:t>的总结直接当文献综述，查重和答辩都过不去。</a:t>
            </a:r>
            <a:endParaRPr/>
          </a:p>
        </p:txBody>
      </p:sp>
      <p:sp>
        <p:nvSpPr>
          <p:cNvPr id="163" name=""/>
          <p:cNvSpPr/>
          <p:nvPr/>
        </p:nvSpPr>
        <p:spPr>
          <a:xfrm rot="0" flipH="0" flipV="0">
            <a:off x="571500" y="3667125"/>
            <a:ext cx="11049000" cy="9525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p/>
        </p:txBody>
      </p:sp>
      <p:sp>
        <p:nvSpPr>
          <p:cNvPr id="164" name=""/>
          <p:cNvSpPr/>
          <p:nvPr/>
        </p:nvSpPr>
        <p:spPr>
          <a:xfrm rot="0" flipH="0" flipV="0">
            <a:off x="571500" y="3905250"/>
            <a:ext cx="438150" cy="438150"/>
          </a:xfrm>
          <a:prstGeom prst="rect">
            <a:avLst/>
          </a:prstGeom>
          <a:solidFill>
            <a:srgbClr val="0F8A6A"/>
          </a:solidFill>
          <a:ln/>
        </p:spPr>
        <p:txBody>
          <a:bodyPr/>
          <a:p/>
        </p:txBody>
      </p:sp>
      <p:sp>
        <p:nvSpPr>
          <p:cNvPr id="165" name="" descr="{&quot;isTemplate&quot;:true,&quot;type&quot;:&quot;text&quot;}"/>
          <p:cNvSpPr txBox="1"/>
          <p:nvPr/>
        </p:nvSpPr>
        <p:spPr>
          <a:xfrm rot="0" flipH="0" flipV="0">
            <a:off x="676275" y="4010025"/>
            <a:ext cx="238125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500" b="1">
                <a:solidFill>
                  <a:srgbClr val="FFFFFF"/>
                </a:solidFill>
                <a:latin typeface="Microsoft YaHei"/>
                <a:ea typeface="Microsoft YaHei"/>
              </a:rPr>
              <a:t>03</a:t>
            </a:r>
            <a:endParaRPr/>
          </a:p>
        </p:txBody>
      </p:sp>
      <p:sp>
        <p:nvSpPr>
          <p:cNvPr id="166" name="" descr="{&quot;isTemplate&quot;:true,&quot;type&quot;:&quot;text&quot;}"/>
          <p:cNvSpPr txBox="1"/>
          <p:nvPr/>
        </p:nvSpPr>
        <p:spPr>
          <a:xfrm rot="0" flipH="0" flipV="0">
            <a:off x="1257300" y="3905250"/>
            <a:ext cx="10363200" cy="3048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950" b="1">
                <a:solidFill>
                  <a:srgbClr val="1F2937"/>
                </a:solidFill>
                <a:latin typeface="Microsoft YaHei"/>
                <a:ea typeface="Microsoft YaHei"/>
              </a:rPr>
              <a:t>改代码：把它当不会烦的助教</a:t>
            </a:r>
            <a:endParaRPr/>
          </a:p>
        </p:txBody>
      </p:sp>
      <p:sp>
        <p:nvSpPr>
          <p:cNvPr id="167" name="" descr="{&quot;isTemplate&quot;:true,&quot;type&quot;:&quot;text&quot;}"/>
          <p:cNvSpPr txBox="1"/>
          <p:nvPr/>
        </p:nvSpPr>
        <p:spPr>
          <a:xfrm rot="0" flipH="0" flipV="0">
            <a:off x="1257300" y="4305300"/>
            <a:ext cx="10363200" cy="35242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425">
                <a:solidFill>
                  <a:srgbClr val="4B5563"/>
                </a:solidFill>
                <a:latin typeface="Microsoft YaHei"/>
                <a:ea typeface="Microsoft YaHei"/>
              </a:rPr>
              <a:t>报错信息贴进去问原因，比自己猜半小时快；但每行都得看懂才敢交，老师一问</a:t>
            </a:r>
            <a:r>
              <a:rPr lang="en-US" sz="1425">
                <a:solidFill>
                  <a:srgbClr val="4B5563"/>
                </a:solidFill>
                <a:latin typeface="Microsoft YaHei"/>
                <a:ea typeface="Microsoft YaHei"/>
              </a:rPr>
              <a:t>"</a:t>
            </a:r>
            <a:r>
              <a:rPr lang="zh-CN" sz="1425">
                <a:solidFill>
                  <a:srgbClr val="4B5563"/>
                </a:solidFill>
                <a:latin typeface="Microsoft YaHei"/>
                <a:ea typeface="Microsoft YaHei"/>
              </a:rPr>
              <a:t>这段为什么这么写</a:t>
            </a:r>
            <a:r>
              <a:rPr lang="en-US" sz="1425">
                <a:solidFill>
                  <a:srgbClr val="4B5563"/>
                </a:solidFill>
                <a:latin typeface="Microsoft YaHei"/>
                <a:ea typeface="Microsoft YaHei"/>
              </a:rPr>
              <a:t>"</a:t>
            </a:r>
            <a:r>
              <a:rPr lang="zh-CN" sz="1425">
                <a:solidFill>
                  <a:srgbClr val="4B5563"/>
                </a:solidFill>
                <a:latin typeface="Microsoft YaHei"/>
                <a:ea typeface="Microsoft YaHei"/>
              </a:rPr>
              <a:t>就露了。</a:t>
            </a:r>
            <a:endParaRPr/>
          </a:p>
        </p:txBody>
      </p:sp>
      <p:sp>
        <p:nvSpPr>
          <p:cNvPr id="168" name=""/>
          <p:cNvSpPr/>
          <p:nvPr/>
        </p:nvSpPr>
        <p:spPr>
          <a:xfrm rot="0" flipH="0" flipV="0">
            <a:off x="571500" y="4886325"/>
            <a:ext cx="11049000" cy="9525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p/>
        </p:txBody>
      </p:sp>
      <p:sp>
        <p:nvSpPr>
          <p:cNvPr id="169" name=""/>
          <p:cNvSpPr/>
          <p:nvPr/>
        </p:nvSpPr>
        <p:spPr>
          <a:xfrm rot="0" flipH="0" flipV="0">
            <a:off x="571500" y="5191125"/>
            <a:ext cx="38100" cy="247650"/>
          </a:xfrm>
          <a:prstGeom prst="rect">
            <a:avLst/>
          </a:prstGeom>
          <a:solidFill>
            <a:srgbClr val="0F8A6A"/>
          </a:solidFill>
          <a:ln/>
        </p:spPr>
        <p:txBody>
          <a:bodyPr/>
          <a:p/>
        </p:txBody>
      </p:sp>
      <p:sp>
        <p:nvSpPr>
          <p:cNvPr id="170" name="" descr="{&quot;isTemplate&quot;:true,&quot;type&quot;:&quot;text&quot;}"/>
          <p:cNvSpPr txBox="1"/>
          <p:nvPr/>
        </p:nvSpPr>
        <p:spPr>
          <a:xfrm rot="0" flipH="0" flipV="0">
            <a:off x="742950" y="5143500"/>
            <a:ext cx="6953250" cy="342900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500">
                <a:solidFill>
                  <a:srgbClr val="1F2937"/>
                </a:solidFill>
                <a:latin typeface="Microsoft YaHei"/>
                <a:ea typeface="Microsoft YaHei"/>
              </a:rPr>
              <a:t>共同点：</a:t>
            </a:r>
            <a:r>
              <a:rPr lang="en-US" sz="1500">
                <a:solidFill>
                  <a:srgbClr val="1F2937"/>
                </a:solidFill>
                <a:latin typeface="Microsoft YaHei"/>
                <a:ea typeface="Microsoft YaHei"/>
              </a:rPr>
              <a:t xml:space="preserve">AI </a:t>
            </a:r>
            <a:r>
              <a:rPr lang="zh-CN" sz="1500">
                <a:solidFill>
                  <a:srgbClr val="1F2937"/>
                </a:solidFill>
                <a:latin typeface="Microsoft YaHei"/>
                <a:ea typeface="Microsoft YaHei"/>
              </a:rPr>
              <a:t>承担检索和初稿，判断和取舍还是人做——这也是我作业里最想说的。</a:t>
            </a:r>
            <a:endParaRPr/>
          </a:p>
        </p:txBody>
      </p:sp>
      <p:sp>
        <p:nvSpPr>
          <p:cNvPr id="171" name="" descr="{&quot;isTemplate&quot;:true,&quot;type&quot;:&quot;text&quot;}"/>
          <p:cNvSpPr txBox="1"/>
          <p:nvPr/>
        </p:nvSpPr>
        <p:spPr>
          <a:xfrm rot="0" flipH="0" flipV="0">
            <a:off x="571500" y="5695950"/>
            <a:ext cx="16002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9CA3AF"/>
                </a:solidFill>
                <a:latin typeface="Microsoft YaHei"/>
                <a:ea typeface="Microsoft YaHei"/>
              </a:rPr>
              <a:t>《人工智能导论》期末汇报</a:t>
            </a:r>
            <a:endParaRPr/>
          </a:p>
        </p:txBody>
      </p:sp>
      <p:sp>
        <p:nvSpPr>
          <p:cNvPr id="172" name="" descr="{&quot;isTemplate&quot;:true,&quot;type&quot;:&quot;text&quot;}"/>
          <p:cNvSpPr txBox="1"/>
          <p:nvPr/>
        </p:nvSpPr>
        <p:spPr>
          <a:xfrm rot="0" flipH="0" flipV="0">
            <a:off x="11458575" y="5695950"/>
            <a:ext cx="1619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CA3AF"/>
                </a:solidFill>
                <a:latin typeface="Microsoft YaHei"/>
                <a:ea typeface="Microsoft YaHei"/>
              </a:rPr>
              <a:t>07</a:t>
            </a:r>
            <a:endParaRPr/>
          </a:p>
        </p:txBody>
      </p:sp>
    </p:spTree>
  </p:cSld>
</p:sld>
</file>

<file path=ppt/slides/slide8.xml><?xml version="1.0" encoding="utf-8"?>
<p:sld xmlns:p="http://schemas.openxmlformats.org/presentationml/2006/main" xmlns:a="http://schemas.openxmlformats.org/drawingml/2006/main">
  <p:cSld>
    <p:spTree>
      <p:nvGrpSpPr>
        <p:cNvPr id="173" name="" descr="&lt;Slide style={{ width: 1280, height: 720, backgroundColor: '#FFFFFF', padding: '60px 60px', flexDirection: 'column' }}&gt;&#10;    &lt;Box style={{ flexDirection: 'row', alignItems: 'flex-end', justifyContent: 'space-between' }}&gt;&#10;        &lt;Text style={{ fontSize: 34, fontWeight: 'bold', color: '#1F2937' }}&gt;我的一周：四步，每步只用一个工具&lt;/Text&gt;&#10;        &lt;Text style={{ fontSize: 16, color: '#9CA3AF', letterSpacing: 2 }}&gt;PROCESS&lt;/Text&gt;&#10;    &lt;/Box&gt;&#10;    &lt;Box style={{ width: '100%', height: 1, background: '#E5E7EB', marginTop: 18 }} /&gt;&#10;    &lt;Box style={{ flexDirection: 'row', marginTop: 30 }}&gt;&#10;        &lt;Box style={{ width: 289, flexDirection: 'column', gap: 10, paddingRight: 26 }}&gt;&#10;            &lt;Text style={{ fontSize: 16, color: '#0F8A6A', letterSpacing: 2, fontWeight: 'bold' }}&gt;周一 · 选题&lt;/Text&gt;&#10;            &lt;Text style={{ fontSize: 24, fontWeight: 'bold', color: '#1F2937', lineHeight: 1.35 }}&gt;先列方向，再挑能查到数据的&lt;/Text&gt;&#10;            &lt;Text style={{ fontSize: 18, color: '#4B5563', lineHeight: 1.6 }}&gt;&#10;                让它给 10 个可选方向，我只留 2 个有公开数据的，避免后面写空。&#10;            &lt;/Text&gt;&#10;        &lt;/Box&gt;&#10;        &lt;Box style={{ width: 1, background: '#E5E7EB' }} /&gt;&#10;        &lt;Box style={{ width: 289, flexDirection: 'column', gap: 10, paddingLeft: 26, paddingRight: 26 }}&gt;&#10;            &lt;Text style={{ fontSize: 16, color: '#0F8A6A', letterSpacing: 2, fontWeight: 'bold' }}&gt;周二 · 搜资料&lt;/Text&gt;&#10;            &lt;Text style={{ fontSize: 24, fontWeight: 'bold', color: '#1F2937', lineHeight: 1.35 }}&gt;按类型分类，再手动筛&lt;/Text&gt;&#10;            &lt;Text style={{ fontSize: 18, color: '#4B5563', lineHeight: 1.6 }}&gt;&#10;                要它按综述、实验、测评三类各给几篇，20 篇里我筛出 8 篇真读了。&#10;            &lt;/Text&gt;&#10;        &lt;/Box&gt;&#10;        &lt;Box style={{ width: 1, background: '#E5E7EB' }} /&gt;&#10;        &lt;Box style={{ width: 289, flexDirection: 'column', gap: 10, paddingLeft: 26, paddingRight: 26 }}&gt;&#10;            &lt;Text style={{ fontSize: 16, color: '#0F8A6A', letterSpacing: 2, fontWeight: 'bold' }}&gt;周三 · 读文献&lt;/Text&gt;&#10;            &lt;Text style={{ fontSize: 24, fontWeight: 'bold', color: '#1F2937', lineHeight: 1.35 }}&gt;摘要先过，重点读全文&lt;/Text&gt;&#10;            &lt;Text style={{ fontSize: 18, color: '#4B5563', lineHeight: 1.6 }}&gt;&#10;                AI 只帮我判断值不值得读，3 篇重点文献的笔记全是我自己写的。&#10;            &lt;/Text&gt;&#10;        &lt;/Box&gt;&#10;        &lt;Box style={{ width: 1, background: '#E5E7EB' }} /&gt;&#10;        &lt;Box style={{ width: 289, flexDirection: 'column', gap: 10, paddingLeft: 26 }}&gt;&#10;            &lt;Text style={{ fontSize: 16, color: '#0F8A6A', letterSpacing: 2, fontWeight: 'bold' }}&gt;周四 · 成稿&lt;/Text&gt;&#10;            &lt;Text style={{ fontSize: 24, fontWeight: 'bold', color: '#1F2937', lineHeight: 1.35 }}&gt;先写完，再挑语病&lt;/Text&gt;&#10;            &lt;Text style={{ fontSize: 18, color: '#4B5563', lineHeight: 1.6 }}&gt;&#10;                逻辑自己写，最后让它挑重复句和病句，改完我再通读一遍。&#10;            &lt;/Text&gt;&#10;        &lt;/Box&gt;&#10;    &lt;/Box&gt;&#10;    &lt;Box style={{ background: '#F3FAF7', border: { left: { width: 4, color: '#0F8A6A' } }, padding: '20px 24px', marginTop: 34, flexDirection: 'column', gap: 12 }}&gt;&#10;        &lt;Text style={{ fontSize: 20, fontWeight: 'bold', color: '#0F8A6A' }}&gt;两个提醒&lt;/Text&gt;&#10;        &lt;Box style={{ flexDirection: 'row', gap: 40 }}&gt;&#10;            &lt;Text style={{ fontSize: 18, color: '#1F2937', lineHeight: 1.55, flex: 1 }}&gt;&#10;                一、AI 给的文献要自己搜一遍，查不到就是编的，不能写进参考文献。&#10;            &lt;/Text&gt;&#10;            &lt;Text style={{ fontSize: 18, color: '#1F2937', lineHeight: 1.55, flex: 1 }}&gt;&#10;                二、整周大约 6 小时，比上学期同类作业少一半，省下的时间花在读全文上。&#10;            &lt;/Text&gt;&#10;        &lt;/Box&gt;&#10;    &lt;/Box&gt;&#10;    &lt;Box style={{ flexDirection: 'row', justifyContent: 'space-between', marginTop: 24 }}&gt;&#10;        &lt;Text style={{ fontSize: 14, color: '#9CA3AF' }}&gt;《人工智能导论》期末汇报&lt;/Text&gt;&#10;        &lt;Text style={{ fontSize: 14, color: '#9CA3AF' }}&gt;08&lt;/Text&gt;&#10;  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p/>
        </p:txBody>
      </p:sp>
      <p:sp>
        <p:nvSpPr>
          <p:cNvPr id="175" name="" descr="{&quot;isTemplate&quot;:true,&quot;type&quot;:&quot;text&quot;}"/>
          <p:cNvSpPr txBox="1"/>
          <p:nvPr/>
        </p:nvSpPr>
        <p:spPr>
          <a:xfrm rot="0" flipH="0" flipV="0">
            <a:off x="571500" y="571500"/>
            <a:ext cx="51816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550" b="1">
                <a:solidFill>
                  <a:srgbClr val="1F2937"/>
                </a:solidFill>
                <a:latin typeface="Microsoft YaHei"/>
                <a:ea typeface="Microsoft YaHei"/>
              </a:rPr>
              <a:t>我的一周：四步，每步只用一个工具</a:t>
            </a:r>
            <a:endParaRPr/>
          </a:p>
        </p:txBody>
      </p:sp>
      <p:sp>
        <p:nvSpPr>
          <p:cNvPr id="176" name="" descr="{&quot;isTemplate&quot;:true,&quot;type&quot;:&quot;text&quot;}"/>
          <p:cNvSpPr txBox="1"/>
          <p:nvPr/>
        </p:nvSpPr>
        <p:spPr>
          <a:xfrm rot="0" flipH="0" flipV="0">
            <a:off x="10801350" y="771525"/>
            <a:ext cx="8191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spc="150">
                <a:solidFill>
                  <a:srgbClr val="9CA3AF"/>
                </a:solidFill>
                <a:latin typeface="Microsoft YaHei"/>
                <a:ea typeface="Microsoft YaHei"/>
              </a:rPr>
              <a:t>PROCESS</a:t>
            </a:r>
            <a:endParaRPr/>
          </a:p>
        </p:txBody>
      </p:sp>
      <p:sp>
        <p:nvSpPr>
          <p:cNvPr id="177" name=""/>
          <p:cNvSpPr/>
          <p:nvPr/>
        </p:nvSpPr>
        <p:spPr>
          <a:xfrm rot="0" flipH="0" flipV="0">
            <a:off x="571500" y="1133475"/>
            <a:ext cx="11049000" cy="9525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p/>
        </p:txBody>
      </p:sp>
      <p:sp>
        <p:nvSpPr>
          <p:cNvPr id="178" name="" descr="{&quot;isTemplate&quot;:true,&quot;type&quot;:&quot;text&quot;}"/>
          <p:cNvSpPr txBox="1"/>
          <p:nvPr/>
        </p:nvSpPr>
        <p:spPr>
          <a:xfrm rot="0" flipH="0" flipV="0">
            <a:off x="571500" y="1428750"/>
            <a:ext cx="250507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 spc="150">
                <a:solidFill>
                  <a:srgbClr val="0F8A6A"/>
                </a:solidFill>
                <a:latin typeface="Microsoft YaHei"/>
                <a:ea typeface="Microsoft YaHei"/>
              </a:rPr>
              <a:t>周一</a:t>
            </a:r>
            <a:r>
              <a:rPr lang="en-US" sz="1200" b="1" spc="150">
                <a:solidFill>
                  <a:srgbClr val="0F8A6A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200" b="1" spc="150">
                <a:solidFill>
                  <a:srgbClr val="0F8A6A"/>
                </a:solidFill>
                <a:latin typeface="Microsoft YaHei"/>
                <a:ea typeface="Microsoft YaHei"/>
              </a:rPr>
              <a:t>选题</a:t>
            </a:r>
            <a:endParaRPr/>
          </a:p>
        </p:txBody>
      </p:sp>
      <p:sp>
        <p:nvSpPr>
          <p:cNvPr id="179" name="" descr="{&quot;isTemplate&quot;:true,&quot;type&quot;:&quot;text&quot;}"/>
          <p:cNvSpPr txBox="1"/>
          <p:nvPr/>
        </p:nvSpPr>
        <p:spPr>
          <a:xfrm rot="0" flipH="0" flipV="0">
            <a:off x="571500" y="1714500"/>
            <a:ext cx="2505075" cy="7429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35000"/>
              </a:lnSpc>
            </a:pPr>
            <a:r>
              <a:rPr lang="zh-CN" sz="1800" b="1">
                <a:solidFill>
                  <a:srgbClr val="1F2937"/>
                </a:solidFill>
                <a:latin typeface="Microsoft YaHei"/>
                <a:ea typeface="Microsoft YaHei"/>
              </a:rPr>
              <a:t>先列方向，再挑能查到数据的</a:t>
            </a:r>
            <a:endParaRPr/>
          </a:p>
        </p:txBody>
      </p:sp>
      <p:sp>
        <p:nvSpPr>
          <p:cNvPr id="180" name="" descr="{&quot;isTemplate&quot;:true,&quot;type&quot;:&quot;text&quot;}"/>
          <p:cNvSpPr txBox="1"/>
          <p:nvPr/>
        </p:nvSpPr>
        <p:spPr>
          <a:xfrm rot="0" flipH="0" flipV="0">
            <a:off x="571500" y="2552700"/>
            <a:ext cx="2505075" cy="9906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350">
                <a:solidFill>
                  <a:srgbClr val="4B5563"/>
                </a:solidFill>
                <a:latin typeface="Microsoft YaHei"/>
                <a:ea typeface="Microsoft YaHei"/>
              </a:rPr>
              <a:t>让它给</a:t>
            </a:r>
            <a:r>
              <a:rPr lang="en-US" sz="1350">
                <a:solidFill>
                  <a:srgbClr val="4B5563"/>
                </a:solidFill>
                <a:latin typeface="Microsoft YaHei"/>
                <a:ea typeface="Microsoft YaHei"/>
              </a:rPr>
              <a:t xml:space="preserve"> 10 </a:t>
            </a:r>
            <a:r>
              <a:rPr lang="zh-CN" sz="1350">
                <a:solidFill>
                  <a:srgbClr val="4B5563"/>
                </a:solidFill>
                <a:latin typeface="Microsoft YaHei"/>
                <a:ea typeface="Microsoft YaHei"/>
              </a:rPr>
              <a:t>个可选方向，我只留</a:t>
            </a:r>
            <a:r>
              <a:rPr lang="en-US" sz="1350">
                <a:solidFill>
                  <a:srgbClr val="4B5563"/>
                </a:solidFill>
                <a:latin typeface="Microsoft YaHei"/>
                <a:ea typeface="Microsoft YaHei"/>
              </a:rPr>
              <a:t xml:space="preserve"> 2 </a:t>
            </a:r>
            <a:r>
              <a:rPr lang="zh-CN" sz="1350">
                <a:solidFill>
                  <a:srgbClr val="4B5563"/>
                </a:solidFill>
                <a:latin typeface="Microsoft YaHei"/>
                <a:ea typeface="Microsoft YaHei"/>
              </a:rPr>
              <a:t>个有公开数据的，避免后面写空。</a:t>
            </a:r>
            <a:endParaRPr/>
          </a:p>
        </p:txBody>
      </p:sp>
      <p:sp>
        <p:nvSpPr>
          <p:cNvPr id="181" name=""/>
          <p:cNvSpPr/>
          <p:nvPr/>
        </p:nvSpPr>
        <p:spPr>
          <a:xfrm rot="0" flipH="0" flipV="0">
            <a:off x="3324225" y="1428750"/>
            <a:ext cx="9525" cy="2114550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p/>
        </p:txBody>
      </p:sp>
      <p:sp>
        <p:nvSpPr>
          <p:cNvPr id="182" name="" descr="{&quot;isTemplate&quot;:true,&quot;type&quot;:&quot;text&quot;}"/>
          <p:cNvSpPr txBox="1"/>
          <p:nvPr/>
        </p:nvSpPr>
        <p:spPr>
          <a:xfrm rot="0" flipH="0" flipV="0">
            <a:off x="3581400" y="1428750"/>
            <a:ext cx="22574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 spc="150">
                <a:solidFill>
                  <a:srgbClr val="0F8A6A"/>
                </a:solidFill>
                <a:latin typeface="Microsoft YaHei"/>
                <a:ea typeface="Microsoft YaHei"/>
              </a:rPr>
              <a:t>周二</a:t>
            </a:r>
            <a:r>
              <a:rPr lang="en-US" sz="1200" b="1" spc="150">
                <a:solidFill>
                  <a:srgbClr val="0F8A6A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200" b="1" spc="150">
                <a:solidFill>
                  <a:srgbClr val="0F8A6A"/>
                </a:solidFill>
                <a:latin typeface="Microsoft YaHei"/>
                <a:ea typeface="Microsoft YaHei"/>
              </a:rPr>
              <a:t>搜资料</a:t>
            </a:r>
            <a:endParaRPr/>
          </a:p>
        </p:txBody>
      </p:sp>
      <p:sp>
        <p:nvSpPr>
          <p:cNvPr id="183" name="" descr="{&quot;isTemplate&quot;:true,&quot;type&quot;:&quot;text&quot;}"/>
          <p:cNvSpPr txBox="1"/>
          <p:nvPr/>
        </p:nvSpPr>
        <p:spPr>
          <a:xfrm rot="0" flipH="0" flipV="0">
            <a:off x="3581400" y="1714500"/>
            <a:ext cx="2257425" cy="7429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35000"/>
              </a:lnSpc>
            </a:pPr>
            <a:r>
              <a:rPr lang="zh-CN" sz="1800" b="1">
                <a:solidFill>
                  <a:srgbClr val="1F2937"/>
                </a:solidFill>
                <a:latin typeface="Microsoft YaHei"/>
                <a:ea typeface="Microsoft YaHei"/>
              </a:rPr>
              <a:t>按类型分类，再手动筛</a:t>
            </a:r>
            <a:endParaRPr/>
          </a:p>
        </p:txBody>
      </p:sp>
      <p:sp>
        <p:nvSpPr>
          <p:cNvPr id="184" name="" descr="{&quot;isTemplate&quot;:true,&quot;type&quot;:&quot;text&quot;}"/>
          <p:cNvSpPr txBox="1"/>
          <p:nvPr/>
        </p:nvSpPr>
        <p:spPr>
          <a:xfrm rot="0" flipH="0" flipV="0">
            <a:off x="3581400" y="2552700"/>
            <a:ext cx="2257425" cy="9906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350">
                <a:solidFill>
                  <a:srgbClr val="4B5563"/>
                </a:solidFill>
                <a:latin typeface="Microsoft YaHei"/>
                <a:ea typeface="Microsoft YaHei"/>
              </a:rPr>
              <a:t>要它按综述、实验、测评三类各给几篇，</a:t>
            </a:r>
            <a:r>
              <a:rPr lang="en-US" sz="1350">
                <a:solidFill>
                  <a:srgbClr val="4B5563"/>
                </a:solidFill>
                <a:latin typeface="Microsoft YaHei"/>
                <a:ea typeface="Microsoft YaHei"/>
              </a:rPr>
              <a:t xml:space="preserve">20 </a:t>
            </a:r>
            <a:r>
              <a:rPr lang="zh-CN" sz="1350">
                <a:solidFill>
                  <a:srgbClr val="4B5563"/>
                </a:solidFill>
                <a:latin typeface="Microsoft YaHei"/>
                <a:ea typeface="Microsoft YaHei"/>
              </a:rPr>
              <a:t>篇里我筛出</a:t>
            </a:r>
            <a:r>
              <a:rPr lang="en-US" sz="1350">
                <a:solidFill>
                  <a:srgbClr val="4B5563"/>
                </a:solidFill>
                <a:latin typeface="Microsoft YaHei"/>
                <a:ea typeface="Microsoft YaHei"/>
              </a:rPr>
              <a:t xml:space="preserve"> 8 </a:t>
            </a:r>
            <a:r>
              <a:rPr lang="zh-CN" sz="1350">
                <a:solidFill>
                  <a:srgbClr val="4B5563"/>
                </a:solidFill>
                <a:latin typeface="Microsoft YaHei"/>
                <a:ea typeface="Microsoft YaHei"/>
              </a:rPr>
              <a:t>篇真读了。</a:t>
            </a:r>
            <a:endParaRPr/>
          </a:p>
        </p:txBody>
      </p:sp>
      <p:sp>
        <p:nvSpPr>
          <p:cNvPr id="185" name=""/>
          <p:cNvSpPr/>
          <p:nvPr/>
        </p:nvSpPr>
        <p:spPr>
          <a:xfrm rot="0" flipH="0" flipV="0">
            <a:off x="6086475" y="1428750"/>
            <a:ext cx="9525" cy="2114550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p/>
        </p:txBody>
      </p:sp>
      <p:sp>
        <p:nvSpPr>
          <p:cNvPr id="186" name="" descr="{&quot;isTemplate&quot;:true,&quot;type&quot;:&quot;text&quot;}"/>
          <p:cNvSpPr txBox="1"/>
          <p:nvPr/>
        </p:nvSpPr>
        <p:spPr>
          <a:xfrm rot="0" flipH="0" flipV="0">
            <a:off x="6343650" y="1428750"/>
            <a:ext cx="22574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 spc="150">
                <a:solidFill>
                  <a:srgbClr val="0F8A6A"/>
                </a:solidFill>
                <a:latin typeface="Microsoft YaHei"/>
                <a:ea typeface="Microsoft YaHei"/>
              </a:rPr>
              <a:t>周三</a:t>
            </a:r>
            <a:r>
              <a:rPr lang="en-US" sz="1200" b="1" spc="150">
                <a:solidFill>
                  <a:srgbClr val="0F8A6A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200" b="1" spc="150">
                <a:solidFill>
                  <a:srgbClr val="0F8A6A"/>
                </a:solidFill>
                <a:latin typeface="Microsoft YaHei"/>
                <a:ea typeface="Microsoft YaHei"/>
              </a:rPr>
              <a:t>读文献</a:t>
            </a:r>
            <a:endParaRPr/>
          </a:p>
        </p:txBody>
      </p:sp>
      <p:sp>
        <p:nvSpPr>
          <p:cNvPr id="187" name="" descr="{&quot;isTemplate&quot;:true,&quot;type&quot;:&quot;text&quot;}"/>
          <p:cNvSpPr txBox="1"/>
          <p:nvPr/>
        </p:nvSpPr>
        <p:spPr>
          <a:xfrm rot="0" flipH="0" flipV="0">
            <a:off x="6343650" y="1714500"/>
            <a:ext cx="2257425" cy="7429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35000"/>
              </a:lnSpc>
            </a:pPr>
            <a:r>
              <a:rPr lang="zh-CN" sz="1800" b="1">
                <a:solidFill>
                  <a:srgbClr val="1F2937"/>
                </a:solidFill>
                <a:latin typeface="Microsoft YaHei"/>
                <a:ea typeface="Microsoft YaHei"/>
              </a:rPr>
              <a:t>摘要先过，重点读全文</a:t>
            </a:r>
            <a:endParaRPr/>
          </a:p>
        </p:txBody>
      </p:sp>
      <p:sp>
        <p:nvSpPr>
          <p:cNvPr id="188" name="" descr="{&quot;isTemplate&quot;:true,&quot;type&quot;:&quot;text&quot;}"/>
          <p:cNvSpPr txBox="1"/>
          <p:nvPr/>
        </p:nvSpPr>
        <p:spPr>
          <a:xfrm rot="0" flipH="0" flipV="0">
            <a:off x="6343650" y="2552700"/>
            <a:ext cx="2257425" cy="99060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en-US" sz="1350">
                <a:solidFill>
                  <a:srgbClr val="4B5563"/>
                </a:solidFill>
                <a:latin typeface="Microsoft YaHei"/>
                <a:ea typeface="Microsoft YaHei"/>
              </a:rPr>
              <a:t xml:space="preserve">AI </a:t>
            </a:r>
            <a:r>
              <a:rPr lang="zh-CN" sz="1350">
                <a:solidFill>
                  <a:srgbClr val="4B5563"/>
                </a:solidFill>
                <a:latin typeface="Microsoft YaHei"/>
                <a:ea typeface="Microsoft YaHei"/>
              </a:rPr>
              <a:t>只帮我判断值不值得读，</a:t>
            </a:r>
            <a:r>
              <a:rPr lang="en-US" sz="1350">
                <a:solidFill>
                  <a:srgbClr val="4B5563"/>
                </a:solidFill>
                <a:latin typeface="Microsoft YaHei"/>
                <a:ea typeface="Microsoft YaHei"/>
              </a:rPr>
              <a:t xml:space="preserve">3 </a:t>
            </a:r>
            <a:r>
              <a:rPr lang="zh-CN" sz="1350">
                <a:solidFill>
                  <a:srgbClr val="4B5563"/>
                </a:solidFill>
                <a:latin typeface="Microsoft YaHei"/>
                <a:ea typeface="Microsoft YaHei"/>
              </a:rPr>
              <a:t>篇重点文献的笔记全是我自己写的。</a:t>
            </a:r>
            <a:endParaRPr/>
          </a:p>
        </p:txBody>
      </p:sp>
      <p:sp>
        <p:nvSpPr>
          <p:cNvPr id="189" name=""/>
          <p:cNvSpPr/>
          <p:nvPr/>
        </p:nvSpPr>
        <p:spPr>
          <a:xfrm rot="0" flipH="0" flipV="0">
            <a:off x="8848725" y="1428750"/>
            <a:ext cx="9525" cy="2114550"/>
          </a:xfrm>
          <a:prstGeom prst="rect">
            <a:avLst/>
          </a:prstGeom>
          <a:solidFill>
            <a:srgbClr val="E5E7EB"/>
          </a:solidFill>
          <a:ln/>
        </p:spPr>
        <p:txBody>
          <a:bodyPr/>
          <a:p/>
        </p:txBody>
      </p:sp>
      <p:sp>
        <p:nvSpPr>
          <p:cNvPr id="190" name="" descr="{&quot;isTemplate&quot;:true,&quot;type&quot;:&quot;text&quot;}"/>
          <p:cNvSpPr txBox="1"/>
          <p:nvPr/>
        </p:nvSpPr>
        <p:spPr>
          <a:xfrm rot="0" flipH="0" flipV="0">
            <a:off x="9105900" y="1428750"/>
            <a:ext cx="250507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b="1" spc="150">
                <a:solidFill>
                  <a:srgbClr val="0F8A6A"/>
                </a:solidFill>
                <a:latin typeface="Microsoft YaHei"/>
                <a:ea typeface="Microsoft YaHei"/>
              </a:rPr>
              <a:t>周四</a:t>
            </a:r>
            <a:r>
              <a:rPr lang="en-US" sz="1200" b="1" spc="150">
                <a:solidFill>
                  <a:srgbClr val="0F8A6A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200" b="1" spc="150">
                <a:solidFill>
                  <a:srgbClr val="0F8A6A"/>
                </a:solidFill>
                <a:latin typeface="Microsoft YaHei"/>
                <a:ea typeface="Microsoft YaHei"/>
              </a:rPr>
              <a:t>成稿</a:t>
            </a:r>
            <a:endParaRPr/>
          </a:p>
        </p:txBody>
      </p:sp>
      <p:sp>
        <p:nvSpPr>
          <p:cNvPr id="191" name="" descr="{&quot;isTemplate&quot;:true,&quot;type&quot;:&quot;text&quot;}"/>
          <p:cNvSpPr txBox="1"/>
          <p:nvPr/>
        </p:nvSpPr>
        <p:spPr>
          <a:xfrm rot="0" flipH="0" flipV="0">
            <a:off x="9105900" y="1714500"/>
            <a:ext cx="2505075" cy="371475"/>
          </a:xfrm>
          <a:prstGeom prst="rect"/>
        </p:spPr>
        <p:txBody>
          <a:bodyPr wrap="none" lIns="0" tIns="0" rIns="0" bIns="0"/>
          <a:p>
            <a:pPr>
              <a:lnSpc>
                <a:spcPct val="135000"/>
              </a:lnSpc>
            </a:pPr>
            <a:r>
              <a:rPr lang="zh-CN" sz="1800" b="1">
                <a:solidFill>
                  <a:srgbClr val="1F2937"/>
                </a:solidFill>
                <a:latin typeface="Microsoft YaHei"/>
                <a:ea typeface="Microsoft YaHei"/>
              </a:rPr>
              <a:t>先写完，再挑语病</a:t>
            </a:r>
            <a:endParaRPr/>
          </a:p>
        </p:txBody>
      </p:sp>
      <p:sp>
        <p:nvSpPr>
          <p:cNvPr id="192" name="" descr="{&quot;isTemplate&quot;:true,&quot;type&quot;:&quot;text&quot;}"/>
          <p:cNvSpPr txBox="1"/>
          <p:nvPr/>
        </p:nvSpPr>
        <p:spPr>
          <a:xfrm rot="0" flipH="0" flipV="0">
            <a:off x="9105900" y="2181225"/>
            <a:ext cx="2505075" cy="666750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60000"/>
              </a:lnSpc>
            </a:pPr>
            <a:r>
              <a:rPr lang="zh-CN" sz="1350">
                <a:solidFill>
                  <a:srgbClr val="4B5563"/>
                </a:solidFill>
                <a:latin typeface="Microsoft YaHei"/>
                <a:ea typeface="Microsoft YaHei"/>
              </a:rPr>
              <a:t>逻辑自己写，最后让它挑重复句和病句，改完我再通读一遍。</a:t>
            </a:r>
            <a:endParaRPr/>
          </a:p>
        </p:txBody>
      </p:sp>
      <p:sp>
        <p:nvSpPr>
          <p:cNvPr id="193" name=""/>
          <p:cNvSpPr/>
          <p:nvPr/>
        </p:nvSpPr>
        <p:spPr>
          <a:xfrm rot="0" flipH="0" flipV="0">
            <a:off x="571500" y="3867150"/>
            <a:ext cx="11049000" cy="1362075"/>
          </a:xfrm>
          <a:prstGeom prst="rect">
            <a:avLst/>
          </a:prstGeom>
          <a:solidFill>
            <a:srgbClr val="F3FAF7"/>
          </a:solidFill>
          <a:ln/>
        </p:spPr>
        <p:txBody>
          <a:bodyPr/>
          <a:p/>
        </p:txBody>
      </p:sp>
      <p:sp>
        <p:nvSpPr>
          <p:cNvPr id="194" name="" descr="{&quot;isTemplate&quot;:true,&quot;type&quot;:&quot;text&quot;}"/>
          <p:cNvSpPr txBox="1"/>
          <p:nvPr/>
        </p:nvSpPr>
        <p:spPr>
          <a:xfrm rot="0" flipH="0" flipV="0">
            <a:off x="800100" y="4057650"/>
            <a:ext cx="1059180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0F8A6A"/>
                </a:solidFill>
                <a:latin typeface="Microsoft YaHei"/>
                <a:ea typeface="Microsoft YaHei"/>
              </a:rPr>
              <a:t>两个提醒</a:t>
            </a:r>
            <a:endParaRPr/>
          </a:p>
        </p:txBody>
      </p:sp>
      <p:sp>
        <p:nvSpPr>
          <p:cNvPr id="195" name="" descr="{&quot;isTemplate&quot;:true,&quot;type&quot;:&quot;text&quot;}"/>
          <p:cNvSpPr txBox="1"/>
          <p:nvPr/>
        </p:nvSpPr>
        <p:spPr>
          <a:xfrm rot="0" flipH="0" flipV="0">
            <a:off x="800100" y="4400550"/>
            <a:ext cx="5105400" cy="6381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350">
                <a:solidFill>
                  <a:srgbClr val="1F2937"/>
                </a:solidFill>
                <a:latin typeface="Microsoft YaHei"/>
                <a:ea typeface="Microsoft YaHei"/>
              </a:rPr>
              <a:t>一、</a:t>
            </a:r>
            <a:r>
              <a:rPr lang="en-US" sz="1350">
                <a:solidFill>
                  <a:srgbClr val="1F2937"/>
                </a:solidFill>
                <a:latin typeface="Microsoft YaHei"/>
                <a:ea typeface="Microsoft YaHei"/>
              </a:rPr>
              <a:t xml:space="preserve">AI </a:t>
            </a:r>
            <a:r>
              <a:rPr lang="zh-CN" sz="1350">
                <a:solidFill>
                  <a:srgbClr val="1F2937"/>
                </a:solidFill>
                <a:latin typeface="Microsoft YaHei"/>
                <a:ea typeface="Microsoft YaHei"/>
              </a:rPr>
              <a:t>给的文献要自己搜一遍，查不到就是编的，不能写进参考文献。</a:t>
            </a:r>
            <a:endParaRPr/>
          </a:p>
        </p:txBody>
      </p:sp>
      <p:sp>
        <p:nvSpPr>
          <p:cNvPr id="196" name="" descr="{&quot;isTemplate&quot;:true,&quot;type&quot;:&quot;text&quot;}"/>
          <p:cNvSpPr txBox="1"/>
          <p:nvPr/>
        </p:nvSpPr>
        <p:spPr>
          <a:xfrm rot="0" flipH="0" flipV="0">
            <a:off x="6286500" y="4400550"/>
            <a:ext cx="5105400" cy="638175"/>
          </a:xfrm>
          <a:prstGeom prst="rect"/>
        </p:spPr>
        <p:txBody>
          <a:bodyPr wrap="square" lIns="0" tIns="0" rIns="0" bIns="0">
            <a:normAutofit/>
          </a:bodyPr>
          <a:p>
            <a:pPr>
              <a:lnSpc>
                <a:spcPct val="155000"/>
              </a:lnSpc>
            </a:pPr>
            <a:r>
              <a:rPr lang="zh-CN" sz="1350">
                <a:solidFill>
                  <a:srgbClr val="1F2937"/>
                </a:solidFill>
                <a:latin typeface="Microsoft YaHei"/>
                <a:ea typeface="Microsoft YaHei"/>
              </a:rPr>
              <a:t>二、整周大约</a:t>
            </a:r>
            <a:r>
              <a:rPr lang="en-US" sz="1350">
                <a:solidFill>
                  <a:srgbClr val="1F2937"/>
                </a:solidFill>
                <a:latin typeface="Microsoft YaHei"/>
                <a:ea typeface="Microsoft YaHei"/>
              </a:rPr>
              <a:t xml:space="preserve"> 6 </a:t>
            </a:r>
            <a:r>
              <a:rPr lang="zh-CN" sz="1350">
                <a:solidFill>
                  <a:srgbClr val="1F2937"/>
                </a:solidFill>
                <a:latin typeface="Microsoft YaHei"/>
                <a:ea typeface="Microsoft YaHei"/>
              </a:rPr>
              <a:t>小时，比上学期同类作业少一半，省下的时间花在读全文上。</a:t>
            </a:r>
            <a:endParaRPr/>
          </a:p>
        </p:txBody>
      </p:sp>
      <p:sp>
        <p:nvSpPr>
          <p:cNvPr id="197" name="" descr="{&quot;isTemplate&quot;:true,&quot;type&quot;:&quot;text&quot;}"/>
          <p:cNvSpPr txBox="1"/>
          <p:nvPr/>
        </p:nvSpPr>
        <p:spPr>
          <a:xfrm rot="0" flipH="0" flipV="0">
            <a:off x="571500" y="5457825"/>
            <a:ext cx="1600200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050">
                <a:solidFill>
                  <a:srgbClr val="9CA3AF"/>
                </a:solidFill>
                <a:latin typeface="Microsoft YaHei"/>
                <a:ea typeface="Microsoft YaHei"/>
              </a:rPr>
              <a:t>《人工智能导论》期末汇报</a:t>
            </a:r>
            <a:endParaRPr/>
          </a:p>
        </p:txBody>
      </p:sp>
      <p:sp>
        <p:nvSpPr>
          <p:cNvPr id="198" name="" descr="{&quot;isTemplate&quot;:true,&quot;type&quot;:&quot;text&quot;}"/>
          <p:cNvSpPr txBox="1"/>
          <p:nvPr/>
        </p:nvSpPr>
        <p:spPr>
          <a:xfrm rot="0" flipH="0" flipV="0">
            <a:off x="11458575" y="5457825"/>
            <a:ext cx="1619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9CA3AF"/>
                </a:solidFill>
                <a:latin typeface="Microsoft YaHei"/>
                <a:ea typeface="Microsoft YaHei"/>
              </a:rPr>
              <a:t>08</a:t>
            </a:r>
            <a:endParaRPr/>
          </a:p>
        </p:txBody>
      </p:sp>
    </p:spTree>
  </p:cSld>
</p:sld>
</file>

<file path=ppt/slides/slide9.xml><?xml version="1.0" encoding="utf-8"?>
<p:sld xmlns:p="http://schemas.openxmlformats.org/presentationml/2006/main" xmlns:a="http://schemas.openxmlformats.org/drawingml/2006/main">
  <p:cSld>
    <p:spTree>
      <p:nvGrpSpPr>
        <p:cNvPr id="199" name="" descr="&lt;Slide style={{ width: 1280, height: 720, backgroundColor: '#1C2128', padding: '60px 60px', flexDirection: 'column', justifyContent: 'center' }}&gt;&#10;    &lt;Box style={{ flexDirection: 'row', alignItems: 'center', gap: 16 }}&gt;&#10;        &lt;Box style={{ width: 6, height: 26, background: '#E8B23A' }} /&gt;&#10;        &lt;Text style={{ fontSize: 18, color: '#E8B23A', letterSpacing: 4 }}&gt;格式工厂 · 校园文档服务&lt;/Text&gt;&#10;    &lt;/Box&gt;&#10;    &lt;Text style={{ fontSize: 64, fontWeight: 'bold', color: '#F5F7FA', lineHeight: 1.2, marginTop: 34 }}&gt;&#10;        让每一份文档&#10;        &lt;br /&gt;&#10;        都像人做的&#10;    &lt;/Text&gt;&#10;    &lt;Text style={{ fontSize: 22, color: '#9AA4B2', lineHeight: 1.6, marginTop: 28 }}&gt;&#10;        论文排版 · 课程报告 · 答辩 PPT，按页计价，当晚交付&#10;    &lt;/Text&gt;&#10;    &lt;Box style={{ width: '100%', height: 1, background: '#3A424E', marginTop: 54 }} /&gt;&#10;    &lt;Box style={{ flexDirection: 'row', justifyContent: 'space-between', marginTop: 20 }}&gt;&#10;        &lt;Text style={{ fontSize: 16, color: '#9AA4B2' }}&gt;2026 年 11 月 · 项目路演&lt;/Text&gt;&#10;        &lt;Text style={{ fontSize: 16, color: '#9AA4B2' }}&gt;微信 Tooyj0322&lt;/Text&gt;&#10;  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1C2128"/>
          </a:solidFill>
          <a:ln/>
        </p:spPr>
        <p:txBody>
          <a:bodyPr/>
          <a:p/>
        </p:txBody>
      </p:sp>
      <p:sp>
        <p:nvSpPr>
          <p:cNvPr id="201" name=""/>
          <p:cNvSpPr/>
          <p:nvPr/>
        </p:nvSpPr>
        <p:spPr>
          <a:xfrm rot="0" flipH="0" flipV="0">
            <a:off x="571500" y="1476375"/>
            <a:ext cx="57150" cy="247650"/>
          </a:xfrm>
          <a:prstGeom prst="rect">
            <a:avLst/>
          </a:prstGeom>
          <a:solidFill>
            <a:srgbClr val="E8B23A"/>
          </a:solidFill>
          <a:ln/>
        </p:spPr>
        <p:txBody>
          <a:bodyPr/>
          <a:p/>
        </p:txBody>
      </p:sp>
      <p:sp>
        <p:nvSpPr>
          <p:cNvPr id="202" name="" descr="{&quot;isTemplate&quot;:true,&quot;type&quot;:&quot;text&quot;}"/>
          <p:cNvSpPr txBox="1"/>
          <p:nvPr/>
        </p:nvSpPr>
        <p:spPr>
          <a:xfrm rot="0" flipH="0" flipV="0">
            <a:off x="781050" y="1495425"/>
            <a:ext cx="2352675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spc="300">
                <a:solidFill>
                  <a:srgbClr val="E8B23A"/>
                </a:solidFill>
                <a:latin typeface="Microsoft YaHei"/>
                <a:ea typeface="Microsoft YaHei"/>
              </a:rPr>
              <a:t>格式工厂</a:t>
            </a:r>
            <a:r>
              <a:rPr lang="en-US" sz="1350" spc="300">
                <a:solidFill>
                  <a:srgbClr val="E8B23A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350" spc="300">
                <a:solidFill>
                  <a:srgbClr val="E8B23A"/>
                </a:solidFill>
                <a:latin typeface="Microsoft YaHei"/>
                <a:ea typeface="Microsoft YaHei"/>
              </a:rPr>
              <a:t>校园文档服务</a:t>
            </a:r>
            <a:endParaRPr/>
          </a:p>
        </p:txBody>
      </p:sp>
      <p:sp>
        <p:nvSpPr>
          <p:cNvPr id="203" name="" descr="{&quot;isTemplate&quot;:true,&quot;type&quot;:&quot;text&quot;}"/>
          <p:cNvSpPr txBox="1"/>
          <p:nvPr/>
        </p:nvSpPr>
        <p:spPr>
          <a:xfrm rot="0" flipH="0" flipV="0">
            <a:off x="571500" y="2047875"/>
            <a:ext cx="11049000" cy="1762125"/>
          </a:xfrm>
          <a:prstGeom prst="rect"/>
        </p:spPr>
        <p:txBody>
          <a:bodyPr wrap="none" lIns="0" tIns="0" rIns="0" bIns="0"/>
          <a:p>
            <a:pPr>
              <a:lnSpc>
                <a:spcPct val="120000"/>
              </a:lnSpc>
            </a:pPr>
            <a:r>
              <a:rPr lang="zh-CN" sz="4800" b="1">
                <a:solidFill>
                  <a:srgbClr val="F5F7FA"/>
                </a:solidFill>
                <a:latin typeface="Microsoft YaHei"/>
                <a:ea typeface="Microsoft YaHei"/>
              </a:rPr>
              <a:t>让每一份文档</a:t>
            </a:r>
            <a:endParaRPr/>
          </a:p>
          <a:p>
            <a:pPr>
              <a:lnSpc>
                <a:spcPct val="120000"/>
              </a:lnSpc>
            </a:pPr>
            <a:r>
              <a:rPr lang="zh-CN" sz="4800" b="1">
                <a:solidFill>
                  <a:srgbClr val="F5F7FA"/>
                </a:solidFill>
                <a:latin typeface="Microsoft YaHei"/>
                <a:ea typeface="Microsoft YaHei"/>
              </a:rPr>
              <a:t>都像人做的</a:t>
            </a:r>
            <a:endParaRPr/>
          </a:p>
        </p:txBody>
      </p:sp>
      <p:sp>
        <p:nvSpPr>
          <p:cNvPr id="204" name="" descr="{&quot;isTemplate&quot;:true,&quot;type&quot;:&quot;text&quot;}"/>
          <p:cNvSpPr txBox="1"/>
          <p:nvPr/>
        </p:nvSpPr>
        <p:spPr>
          <a:xfrm rot="0" flipH="0" flipV="0">
            <a:off x="571500" y="4076700"/>
            <a:ext cx="11049000" cy="409575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650">
                <a:solidFill>
                  <a:srgbClr val="9AA4B2"/>
                </a:solidFill>
                <a:latin typeface="Microsoft YaHei"/>
                <a:ea typeface="Microsoft YaHei"/>
              </a:rPr>
              <a:t>论文排版</a:t>
            </a:r>
            <a:r>
              <a:rPr lang="en-US" sz="1650">
                <a:solidFill>
                  <a:srgbClr val="9AA4B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650">
                <a:solidFill>
                  <a:srgbClr val="9AA4B2"/>
                </a:solidFill>
                <a:latin typeface="Microsoft YaHei"/>
                <a:ea typeface="Microsoft YaHei"/>
              </a:rPr>
              <a:t>课程报告</a:t>
            </a:r>
            <a:r>
              <a:rPr lang="en-US" sz="1650">
                <a:solidFill>
                  <a:srgbClr val="9AA4B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650">
                <a:solidFill>
                  <a:srgbClr val="9AA4B2"/>
                </a:solidFill>
                <a:latin typeface="Microsoft YaHei"/>
                <a:ea typeface="Microsoft YaHei"/>
              </a:rPr>
              <a:t>答辩</a:t>
            </a:r>
            <a:r>
              <a:rPr lang="en-US" sz="1650">
                <a:solidFill>
                  <a:srgbClr val="9AA4B2"/>
                </a:solidFill>
                <a:latin typeface="Microsoft YaHei"/>
                <a:ea typeface="Microsoft YaHei"/>
              </a:rPr>
              <a:t xml:space="preserve"> PPT</a:t>
            </a:r>
            <a:r>
              <a:rPr lang="zh-CN" sz="1650">
                <a:solidFill>
                  <a:srgbClr val="9AA4B2"/>
                </a:solidFill>
                <a:latin typeface="Microsoft YaHei"/>
                <a:ea typeface="Microsoft YaHei"/>
              </a:rPr>
              <a:t>，按页计价，当晚交付</a:t>
            </a:r>
            <a:endParaRPr/>
          </a:p>
        </p:txBody>
      </p:sp>
      <p:sp>
        <p:nvSpPr>
          <p:cNvPr id="205" name=""/>
          <p:cNvSpPr/>
          <p:nvPr/>
        </p:nvSpPr>
        <p:spPr>
          <a:xfrm rot="0" flipH="0" flipV="0">
            <a:off x="571500" y="5000625"/>
            <a:ext cx="11049000" cy="9525"/>
          </a:xfrm>
          <a:prstGeom prst="rect">
            <a:avLst/>
          </a:prstGeom>
          <a:solidFill>
            <a:srgbClr val="3A424E"/>
          </a:solidFill>
          <a:ln/>
        </p:spPr>
        <p:txBody>
          <a:bodyPr/>
          <a:p/>
        </p:txBody>
      </p:sp>
      <p:sp>
        <p:nvSpPr>
          <p:cNvPr id="206" name="" descr="{&quot;isTemplate&quot;:true,&quot;type&quot;:&quot;text&quot;}"/>
          <p:cNvSpPr txBox="1"/>
          <p:nvPr/>
        </p:nvSpPr>
        <p:spPr>
          <a:xfrm rot="0" flipH="0" flipV="0">
            <a:off x="571500" y="5200650"/>
            <a:ext cx="17145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>
                <a:solidFill>
                  <a:srgbClr val="9AA4B2"/>
                </a:solidFill>
                <a:latin typeface="Microsoft YaHei"/>
                <a:ea typeface="Microsoft YaHei"/>
              </a:rPr>
              <a:t xml:space="preserve">2026 </a:t>
            </a:r>
            <a:r>
              <a:rPr lang="zh-CN" sz="1200">
                <a:solidFill>
                  <a:srgbClr val="9AA4B2"/>
                </a:solidFill>
                <a:latin typeface="Microsoft YaHei"/>
                <a:ea typeface="Microsoft YaHei"/>
              </a:rPr>
              <a:t>年</a:t>
            </a:r>
            <a:r>
              <a:rPr lang="en-US" sz="1200">
                <a:solidFill>
                  <a:srgbClr val="9AA4B2"/>
                </a:solidFill>
                <a:latin typeface="Microsoft YaHei"/>
                <a:ea typeface="Microsoft YaHei"/>
              </a:rPr>
              <a:t xml:space="preserve"> 11 </a:t>
            </a:r>
            <a:r>
              <a:rPr lang="zh-CN" sz="1200">
                <a:solidFill>
                  <a:srgbClr val="9AA4B2"/>
                </a:solidFill>
                <a:latin typeface="Microsoft YaHei"/>
                <a:ea typeface="Microsoft YaHei"/>
              </a:rPr>
              <a:t>月</a:t>
            </a:r>
            <a:r>
              <a:rPr lang="en-US" sz="1200">
                <a:solidFill>
                  <a:srgbClr val="9AA4B2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200">
                <a:solidFill>
                  <a:srgbClr val="9AA4B2"/>
                </a:solidFill>
                <a:latin typeface="Microsoft YaHei"/>
                <a:ea typeface="Microsoft YaHei"/>
              </a:rPr>
              <a:t>项目路演</a:t>
            </a:r>
            <a:endParaRPr/>
          </a:p>
        </p:txBody>
      </p:sp>
      <p:sp>
        <p:nvSpPr>
          <p:cNvPr id="207" name="" descr="{&quot;isTemplate&quot;:true,&quot;type&quot;:&quot;text&quot;}"/>
          <p:cNvSpPr txBox="1"/>
          <p:nvPr/>
        </p:nvSpPr>
        <p:spPr>
          <a:xfrm rot="0" flipH="0" flipV="0">
            <a:off x="10525125" y="5200650"/>
            <a:ext cx="109537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9AA4B2"/>
                </a:solidFill>
                <a:latin typeface="Microsoft YaHei"/>
                <a:ea typeface="Microsoft YaHei"/>
              </a:rPr>
              <a:t>微信</a:t>
            </a:r>
            <a:r>
              <a:rPr lang="en-US" sz="1200">
                <a:solidFill>
                  <a:srgbClr val="9AA4B2"/>
                </a:solidFill>
                <a:latin typeface="Microsoft YaHei"/>
                <a:ea typeface="Microsoft YaHei"/>
              </a:rPr>
              <a:t xml:space="preserve"> Tooyj0322</a:t>
            </a:r>
            <a:endParaRPr/>
          </a:p>
        </p:txBody>
      </p:sp>
    </p:spTree>
  </p:cSld>
</p:sld>
</file>

<file path=ppt/slides/slide10.xml><?xml version="1.0" encoding="utf-8"?>
<p:sld xmlns:p="http://schemas.openxmlformats.org/presentationml/2006/main" xmlns:a="http://schemas.openxmlformats.org/drawingml/2006/main" xmlns:c="http://schemas.openxmlformats.org/drawingml/2006/chart" xmlns:r="http://schemas.openxmlformats.org/officeDocument/2006/relationships">
  <p:cSld>
    <p:spTree>
      <p:nvGrpSpPr>
        <p:cNvPr id="12" name="" descr="&lt;Slide style={{ width: 1280, height: 720, backgroundColor: '#1C2128', padding: '60px 60px', flexDirection: 'column' }}&gt;&#10;    &lt;Box style={{ flexDirection: 'row', alignItems: 'center', justifyContent: 'space-between' }}&gt;&#10;        &lt;Box style={{ flexDirection: 'row', alignItems: 'center', gap: 14 }}&gt;&#10;            &lt;Box style={{ width: 6, height: 24, background: '#E8B23A' }} /&gt;&#10;            &lt;Text style={{ fontSize: 30, fontWeight: 'bold', color: '#F5F7FA' }}&gt;一单的成本与节奏&lt;/Text&gt;&#10;        &lt;/Box&gt;&#10;        &lt;Text style={{ fontSize: 16, color: '#6E7885', letterSpacing: 2 }}&gt;UNIT ECONOMICS&lt;/Text&gt;&#10;    &lt;/Box&gt;&#10;    &lt;Box style={{ width: '100%', height: 1, background: '#3A424E', marginTop: 18 }} /&gt;&#10;    &lt;Box style={{ flexDirection: 'row', gap: 44, marginTop: 34 }}&gt;&#10;        &lt;Box style={{ width: 330, flexDirection: 'column' }}&gt;&#10;            &lt;Text style={{ fontSize: 18, color: '#9AA4B2', letterSpacing: 1 }}&gt;客单价（39 元档）&lt;/Text&gt;&#10;            &lt;Box style={{ flexDirection: 'row', alignItems: 'flex-end', gap: 8, marginTop: 6 }}&gt;&#10;                &lt;Text style={{ fontSize: 96, fontWeight: 'bold', color: '#E8B23A', lineHeight: 1 }}&gt;39&lt;/Text&gt;&#10;                &lt;Text style={{ fontSize: 22, color: '#9AA4B2', lineHeight: 1 }}&gt;元&lt;/Text&gt;&#10;            &lt;/Box&gt;&#10;            &lt;Box style={{ width: '100%', height: 1, background: '#3A424E', marginTop: 26 }} /&gt;&#10;            &lt;Box style={{ flexDirection: 'column', gap: 12, marginTop: 22 }}&gt;&#10;                &lt;Box style={{ flexDirection: 'row', justifyContent: 'space-between' }}&gt;&#10;                    &lt;Text style={{ fontSize: 18, color: '#9AA4B2' }}&gt;制作耗时&lt;/Text&gt;&#10;                    &lt;Text style={{ fontSize: 18, color: '#F5F7FA', fontWeight: 'bold' }}&gt;60–90 分钟&lt;/Text&gt;&#10;                &lt;/Box&gt;&#10;                &lt;Box style={{ flexDirection: 'row', justifyContent: 'space-between' }}&gt;&#10;                    &lt;Text style={{ fontSize: 18, color: '#9AA4B2' }}&gt;返修率&lt;/Text&gt;&#10;                    &lt;Text style={{ fontSize: 18, color: '#F5F7FA', fontWeight: 'bold' }}&gt;约 3 成&lt;/Text&gt;&#10;                &lt;/Box&gt;&#10;                &lt;Box style={{ flexDirection: 'row', justifyContent: 'space-between' }}&gt;&#10;                    &lt;Text style={{ fontSize: 18, color: '#9AA4B2' }}&gt;每天可接&lt;/Text&gt;&#10;                    &lt;Text style={{ fontSize: 18, color: '#F5F7FA', fontWeight: 'bold' }}&gt;3–4 单&lt;/Text&gt;&#10;                &lt;/Box&gt;&#10;            &lt;/Box&gt;&#10;        &lt;/Box&gt;&#10;        &lt;Box style={{ width: 786 }}&gt;&#10;            &lt;Text style={{ fontSize: 20, color: '#F5F7FA', fontWeight: 'bold' }}&gt;单量随校历波动，开学与期末两个月吃掉全学期七成&lt;/Text&gt;&#10;            &lt;Chart&#10;                style={{ width: 786, height: 268, marginTop: 16 }}&#10;                chartType='lineChart'&#10;                showLegend={false}&#10;                showDataLabels={true}&#10;                axisColor='#9AA4B2'&#10;                dataLabelColor='#E8B23A'&#10;                colors={['#E8B23A']}&#10;                background='#262C35'&#10;                data={[&#10;                    ['学期周次', '周单量'],&#10;                    ['第 1–2 周', 6],&#10;                    ['第 4–6 周', 4],&#10;                    ['第 8–10 周', 9],&#10;                    ['第 12–14 周', 14],&#10;                    ['第 16–18 周', 26],&#10;                ]}&#10;            /&gt;&#10;            &lt;Text style={{ fontSize: 16, color: '#6E7885', marginTop: 10 }}&gt;图：按上学期同类咨询估算的周单量（示意数据，未含寒暑假）&lt;/Text&gt;&#10;        &lt;/Box&gt;&#10;    &lt;/Box&gt;&#10;    &lt;Box style={{ flexDirection: 'row', gap: 20, background: '#262C35', padding: '20px 24px', marginTop: 26, alignItems: 'center' }}&gt;&#10;        &lt;Text style={{ fontSize: 18, color: '#E8B23A', fontWeight: 'bold' }}&gt;判断&lt;/Text&gt;&#10;        &lt;Text style={{ fontSize: 19, color: '#F5F7FA', lineHeight: 1.5 }}&gt;&#10;            靠单量赚钱不现实，得靠&quot;排版 + PPT 打包&quot;把客单价抬到 100 元以上，同样的时间里只服务愿意为省时间付钱的人。&#10;        &lt;/Text&gt;&#10;    &lt;/Box&gt;&#10;    &lt;Box style={{ flexDirection: 'row', justifyContent: 'flex-end', marginTop: 18 }}&gt;&#10;        &lt;Text style={{ fontSize: 14, color: '#6E7885' }}&gt;10&lt;/Text&gt;&#10;  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1C2128"/>
          </a:solidFill>
          <a:ln/>
        </p:spPr>
        <p:txBody>
          <a:bodyPr/>
          <a:p/>
        </p:txBody>
      </p:sp>
      <p:sp>
        <p:nvSpPr>
          <p:cNvPr id="14" name=""/>
          <p:cNvSpPr/>
          <p:nvPr/>
        </p:nvSpPr>
        <p:spPr>
          <a:xfrm rot="0" flipH="0" flipV="0">
            <a:off x="571500" y="628650"/>
            <a:ext cx="57150" cy="228600"/>
          </a:xfrm>
          <a:prstGeom prst="rect">
            <a:avLst/>
          </a:prstGeom>
          <a:solidFill>
            <a:srgbClr val="E8B23A"/>
          </a:solidFill>
          <a:ln/>
        </p:spPr>
        <p:txBody>
          <a:bodyPr/>
          <a:p/>
        </p:txBody>
      </p:sp>
      <p:sp>
        <p:nvSpPr>
          <p:cNvPr id="15" name="" descr="{&quot;isTemplate&quot;:true,&quot;type&quot;:&quot;text&quot;}"/>
          <p:cNvSpPr txBox="1"/>
          <p:nvPr/>
        </p:nvSpPr>
        <p:spPr>
          <a:xfrm rot="0" flipH="0" flipV="0">
            <a:off x="762000" y="571500"/>
            <a:ext cx="2286000" cy="3429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2250" b="1">
                <a:solidFill>
                  <a:srgbClr val="F5F7FA"/>
                </a:solidFill>
                <a:latin typeface="Microsoft YaHei"/>
                <a:ea typeface="Microsoft YaHei"/>
              </a:rPr>
              <a:t>一单的成本与节奏</a:t>
            </a:r>
            <a:endParaRPr/>
          </a:p>
        </p:txBody>
      </p:sp>
      <p:sp>
        <p:nvSpPr>
          <p:cNvPr id="16" name="" descr="{&quot;isTemplate&quot;:true,&quot;type&quot;:&quot;text&quot;}"/>
          <p:cNvSpPr txBox="1"/>
          <p:nvPr/>
        </p:nvSpPr>
        <p:spPr>
          <a:xfrm rot="0" flipH="0" flipV="0">
            <a:off x="9991725" y="647700"/>
            <a:ext cx="162877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200" spc="150">
                <a:solidFill>
                  <a:srgbClr val="6E7885"/>
                </a:solidFill>
                <a:latin typeface="Microsoft YaHei"/>
                <a:ea typeface="Microsoft YaHei"/>
              </a:rPr>
              <a:t>UNIT ECONOMICS</a:t>
            </a:r>
            <a:endParaRPr/>
          </a:p>
        </p:txBody>
      </p:sp>
      <p:sp>
        <p:nvSpPr>
          <p:cNvPr id="17" name=""/>
          <p:cNvSpPr/>
          <p:nvPr/>
        </p:nvSpPr>
        <p:spPr>
          <a:xfrm rot="0" flipH="0" flipV="0">
            <a:off x="571500" y="1085850"/>
            <a:ext cx="11049000" cy="9525"/>
          </a:xfrm>
          <a:prstGeom prst="rect">
            <a:avLst/>
          </a:prstGeom>
          <a:solidFill>
            <a:srgbClr val="3A424E"/>
          </a:solidFill>
          <a:ln/>
        </p:spPr>
        <p:txBody>
          <a:bodyPr/>
          <a:p/>
        </p:txBody>
      </p:sp>
      <p:sp>
        <p:nvSpPr>
          <p:cNvPr id="18" name="" descr="{&quot;isTemplate&quot;:true,&quot;type&quot;:&quot;text&quot;}"/>
          <p:cNvSpPr txBox="1"/>
          <p:nvPr/>
        </p:nvSpPr>
        <p:spPr>
          <a:xfrm rot="0" flipH="0" flipV="0">
            <a:off x="571500" y="1419225"/>
            <a:ext cx="31432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spc="75">
                <a:solidFill>
                  <a:srgbClr val="9AA4B2"/>
                </a:solidFill>
                <a:latin typeface="Microsoft YaHei"/>
                <a:ea typeface="Microsoft YaHei"/>
              </a:rPr>
              <a:t>客单价（</a:t>
            </a:r>
            <a:r>
              <a:rPr lang="en-US" sz="1350" spc="75">
                <a:solidFill>
                  <a:srgbClr val="9AA4B2"/>
                </a:solidFill>
                <a:latin typeface="Microsoft YaHei"/>
                <a:ea typeface="Microsoft YaHei"/>
              </a:rPr>
              <a:t xml:space="preserve">39 </a:t>
            </a:r>
            <a:r>
              <a:rPr lang="zh-CN" sz="1350" spc="75">
                <a:solidFill>
                  <a:srgbClr val="9AA4B2"/>
                </a:solidFill>
                <a:latin typeface="Microsoft YaHei"/>
                <a:ea typeface="Microsoft YaHei"/>
              </a:rPr>
              <a:t>元档）</a:t>
            </a:r>
            <a:endParaRPr/>
          </a:p>
        </p:txBody>
      </p:sp>
      <p:sp>
        <p:nvSpPr>
          <p:cNvPr id="19" name="" descr="{&quot;isTemplate&quot;:true,&quot;type&quot;:&quot;text&quot;}"/>
          <p:cNvSpPr txBox="1"/>
          <p:nvPr/>
        </p:nvSpPr>
        <p:spPr>
          <a:xfrm rot="0" flipH="0" flipV="0">
            <a:off x="571500" y="1685925"/>
            <a:ext cx="1133475" cy="11049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7200" b="1">
                <a:solidFill>
                  <a:srgbClr val="E8B23A"/>
                </a:solidFill>
                <a:latin typeface="Microsoft YaHei"/>
                <a:ea typeface="Microsoft YaHei"/>
              </a:rPr>
              <a:t>39</a:t>
            </a:r>
            <a:endParaRPr/>
          </a:p>
        </p:txBody>
      </p:sp>
      <p:sp>
        <p:nvSpPr>
          <p:cNvPr id="20" name="" descr="{&quot;isTemplate&quot;:true,&quot;type&quot;:&quot;text&quot;}"/>
          <p:cNvSpPr txBox="1"/>
          <p:nvPr/>
        </p:nvSpPr>
        <p:spPr>
          <a:xfrm rot="0" flipH="0" flipV="0">
            <a:off x="1781175" y="2533650"/>
            <a:ext cx="209550" cy="25717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650">
                <a:solidFill>
                  <a:srgbClr val="9AA4B2"/>
                </a:solidFill>
                <a:latin typeface="Microsoft YaHei"/>
                <a:ea typeface="Microsoft YaHei"/>
              </a:rPr>
              <a:t>元</a:t>
            </a:r>
            <a:endParaRPr/>
          </a:p>
        </p:txBody>
      </p:sp>
      <p:sp>
        <p:nvSpPr>
          <p:cNvPr id="21" name=""/>
          <p:cNvSpPr/>
          <p:nvPr/>
        </p:nvSpPr>
        <p:spPr>
          <a:xfrm rot="0" flipH="0" flipV="0">
            <a:off x="571500" y="3038475"/>
            <a:ext cx="3143250" cy="9525"/>
          </a:xfrm>
          <a:prstGeom prst="rect">
            <a:avLst/>
          </a:prstGeom>
          <a:solidFill>
            <a:srgbClr val="3A424E"/>
          </a:solidFill>
          <a:ln/>
        </p:spPr>
        <p:txBody>
          <a:bodyPr/>
          <a:p/>
        </p:txBody>
      </p:sp>
      <p:sp>
        <p:nvSpPr>
          <p:cNvPr id="22" name="" descr="{&quot;isTemplate&quot;:true,&quot;type&quot;:&quot;text&quot;}"/>
          <p:cNvSpPr txBox="1"/>
          <p:nvPr/>
        </p:nvSpPr>
        <p:spPr>
          <a:xfrm rot="0" flipH="0" flipV="0">
            <a:off x="571500" y="3257550"/>
            <a:ext cx="6858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9AA4B2"/>
                </a:solidFill>
                <a:latin typeface="Microsoft YaHei"/>
                <a:ea typeface="Microsoft YaHei"/>
              </a:rPr>
              <a:t>制作耗时</a:t>
            </a:r>
            <a:endParaRPr/>
          </a:p>
        </p:txBody>
      </p:sp>
      <p:sp>
        <p:nvSpPr>
          <p:cNvPr id="23" name="" descr="{&quot;isTemplate&quot;:true,&quot;type&quot;:&quot;text&quot;}"/>
          <p:cNvSpPr txBox="1"/>
          <p:nvPr/>
        </p:nvSpPr>
        <p:spPr>
          <a:xfrm rot="0" flipH="0" flipV="0">
            <a:off x="2800350" y="3257550"/>
            <a:ext cx="9144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 b="1">
                <a:solidFill>
                  <a:srgbClr val="F5F7FA"/>
                </a:solidFill>
                <a:latin typeface="Microsoft YaHei"/>
                <a:ea typeface="Microsoft YaHei"/>
              </a:rPr>
              <a:t xml:space="preserve">60–90 </a:t>
            </a:r>
            <a:r>
              <a:rPr lang="zh-CN" sz="1350" b="1">
                <a:solidFill>
                  <a:srgbClr val="F5F7FA"/>
                </a:solidFill>
                <a:latin typeface="Microsoft YaHei"/>
                <a:ea typeface="Microsoft YaHei"/>
              </a:rPr>
              <a:t>分钟</a:t>
            </a:r>
            <a:endParaRPr/>
          </a:p>
        </p:txBody>
      </p:sp>
      <p:sp>
        <p:nvSpPr>
          <p:cNvPr id="24" name="" descr="{&quot;isTemplate&quot;:true,&quot;type&quot;:&quot;text&quot;}"/>
          <p:cNvSpPr txBox="1"/>
          <p:nvPr/>
        </p:nvSpPr>
        <p:spPr>
          <a:xfrm rot="0" flipH="0" flipV="0">
            <a:off x="571500" y="3581400"/>
            <a:ext cx="5143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9AA4B2"/>
                </a:solidFill>
                <a:latin typeface="Microsoft YaHei"/>
                <a:ea typeface="Microsoft YaHei"/>
              </a:rPr>
              <a:t>返修率</a:t>
            </a:r>
            <a:endParaRPr/>
          </a:p>
        </p:txBody>
      </p:sp>
      <p:sp>
        <p:nvSpPr>
          <p:cNvPr id="25" name="" descr="{&quot;isTemplate&quot;:true,&quot;type&quot;:&quot;text&quot;}"/>
          <p:cNvSpPr txBox="1"/>
          <p:nvPr/>
        </p:nvSpPr>
        <p:spPr>
          <a:xfrm rot="0" flipH="0" flipV="0">
            <a:off x="3162300" y="3581400"/>
            <a:ext cx="55245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F5F7FA"/>
                </a:solidFill>
                <a:latin typeface="Microsoft YaHei"/>
                <a:ea typeface="Microsoft YaHei"/>
              </a:rPr>
              <a:t>约</a:t>
            </a:r>
            <a:r>
              <a:rPr lang="en-US" sz="1350" b="1">
                <a:solidFill>
                  <a:srgbClr val="F5F7FA"/>
                </a:solidFill>
                <a:latin typeface="Microsoft YaHei"/>
                <a:ea typeface="Microsoft YaHei"/>
              </a:rPr>
              <a:t xml:space="preserve"> 3 </a:t>
            </a:r>
            <a:r>
              <a:rPr lang="zh-CN" sz="1350" b="1">
                <a:solidFill>
                  <a:srgbClr val="F5F7FA"/>
                </a:solidFill>
                <a:latin typeface="Microsoft YaHei"/>
                <a:ea typeface="Microsoft YaHei"/>
              </a:rPr>
              <a:t>成</a:t>
            </a:r>
            <a:endParaRPr/>
          </a:p>
        </p:txBody>
      </p:sp>
      <p:sp>
        <p:nvSpPr>
          <p:cNvPr id="26" name="" descr="{&quot;isTemplate&quot;:true,&quot;type&quot;:&quot;text&quot;}"/>
          <p:cNvSpPr txBox="1"/>
          <p:nvPr/>
        </p:nvSpPr>
        <p:spPr>
          <a:xfrm rot="0" flipH="0" flipV="0">
            <a:off x="571500" y="3905250"/>
            <a:ext cx="6858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9AA4B2"/>
                </a:solidFill>
                <a:latin typeface="Microsoft YaHei"/>
                <a:ea typeface="Microsoft YaHei"/>
              </a:rPr>
              <a:t>每天可接</a:t>
            </a:r>
            <a:endParaRPr/>
          </a:p>
        </p:txBody>
      </p:sp>
      <p:sp>
        <p:nvSpPr>
          <p:cNvPr id="27" name="" descr="{&quot;isTemplate&quot;:true,&quot;type&quot;:&quot;text&quot;}"/>
          <p:cNvSpPr txBox="1"/>
          <p:nvPr/>
        </p:nvSpPr>
        <p:spPr>
          <a:xfrm rot="0" flipH="0" flipV="0">
            <a:off x="3181350" y="3905250"/>
            <a:ext cx="5334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350" b="1">
                <a:solidFill>
                  <a:srgbClr val="F5F7FA"/>
                </a:solidFill>
                <a:latin typeface="Microsoft YaHei"/>
                <a:ea typeface="Microsoft YaHei"/>
              </a:rPr>
              <a:t xml:space="preserve">3–4 </a:t>
            </a:r>
            <a:r>
              <a:rPr lang="zh-CN" sz="1350" b="1">
                <a:solidFill>
                  <a:srgbClr val="F5F7FA"/>
                </a:solidFill>
                <a:latin typeface="Microsoft YaHei"/>
                <a:ea typeface="Microsoft YaHei"/>
              </a:rPr>
              <a:t>单</a:t>
            </a:r>
            <a:endParaRPr/>
          </a:p>
        </p:txBody>
      </p:sp>
      <p:sp>
        <p:nvSpPr>
          <p:cNvPr id="28" name="" descr="{&quot;isTemplate&quot;:true,&quot;type&quot;:&quot;text&quot;}"/>
          <p:cNvSpPr txBox="1"/>
          <p:nvPr/>
        </p:nvSpPr>
        <p:spPr>
          <a:xfrm rot="0" flipH="0" flipV="0">
            <a:off x="4133850" y="1419225"/>
            <a:ext cx="7486650" cy="2286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500" b="1">
                <a:solidFill>
                  <a:srgbClr val="F5F7FA"/>
                </a:solidFill>
                <a:latin typeface="Microsoft YaHei"/>
                <a:ea typeface="Microsoft YaHei"/>
              </a:rPr>
              <a:t>单量随校历波动，开学与期末两个月吃掉全学期七成</a:t>
            </a:r>
            <a:endParaRPr/>
          </a:p>
        </p:txBody>
      </p:sp>
      <p:graphicFrame>
        <p:nvGraphicFramePr>
          <p:cNvPr id="29" name="29"/>
          <p:cNvGraphicFramePr/>
          <p:nvPr/>
        </p:nvGraphicFramePr>
        <p:xfrm rot="0" flipH="0" flipV="0">
          <a:off x="4133850" y="1800225"/>
          <a:ext cx="7486650" cy="2552700"/>
        </p:xfrm>
        <a:graphic>
          <a:graphicData uri="http://schemas.openxmlformats.org/drawingml/2006/chart">
            <c:chart r:id="rId0"/>
          </a:graphicData>
        </a:graphic>
      </p:graphicFrame>
      <p:sp>
        <p:nvSpPr>
          <p:cNvPr id="30" name="" descr="{&quot;isTemplate&quot;:true,&quot;type&quot;:&quot;text&quot;}"/>
          <p:cNvSpPr txBox="1"/>
          <p:nvPr/>
        </p:nvSpPr>
        <p:spPr>
          <a:xfrm rot="0" flipH="0" flipV="0">
            <a:off x="4133850" y="4448175"/>
            <a:ext cx="748665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6E7885"/>
                </a:solidFill>
                <a:latin typeface="Microsoft YaHei"/>
                <a:ea typeface="Microsoft YaHei"/>
              </a:rPr>
              <a:t>图：按上学期同类咨询估算的周单量（示意数据，未含寒暑假）</a:t>
            </a:r>
            <a:endParaRPr/>
          </a:p>
        </p:txBody>
      </p:sp>
      <p:sp>
        <p:nvSpPr>
          <p:cNvPr id="31" name=""/>
          <p:cNvSpPr/>
          <p:nvPr/>
        </p:nvSpPr>
        <p:spPr>
          <a:xfrm rot="0" flipH="0" flipV="0">
            <a:off x="571500" y="4886325"/>
            <a:ext cx="11049000" cy="714375"/>
          </a:xfrm>
          <a:prstGeom prst="rect">
            <a:avLst/>
          </a:prstGeom>
          <a:solidFill>
            <a:srgbClr val="262C35"/>
          </a:solidFill>
          <a:ln/>
        </p:spPr>
        <p:txBody>
          <a:bodyPr/>
          <a:p/>
        </p:txBody>
      </p:sp>
      <p:sp>
        <p:nvSpPr>
          <p:cNvPr id="32" name="" descr="{&quot;isTemplate&quot;:true,&quot;type&quot;:&quot;text&quot;}"/>
          <p:cNvSpPr txBox="1"/>
          <p:nvPr/>
        </p:nvSpPr>
        <p:spPr>
          <a:xfrm rot="0" flipH="0" flipV="0">
            <a:off x="800100" y="5143500"/>
            <a:ext cx="3429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b="1">
                <a:solidFill>
                  <a:srgbClr val="E8B23A"/>
                </a:solidFill>
                <a:latin typeface="Microsoft YaHei"/>
                <a:ea typeface="Microsoft YaHei"/>
              </a:rPr>
              <a:t>判断</a:t>
            </a:r>
            <a:endParaRPr/>
          </a:p>
        </p:txBody>
      </p:sp>
      <p:sp>
        <p:nvSpPr>
          <p:cNvPr id="33" name="" descr="{&quot;isTemplate&quot;:true,&quot;type&quot;:&quot;text&quot;}"/>
          <p:cNvSpPr txBox="1"/>
          <p:nvPr/>
        </p:nvSpPr>
        <p:spPr>
          <a:xfrm rot="0" flipH="0" flipV="0">
            <a:off x="1333500" y="5076825"/>
            <a:ext cx="9353550" cy="333375"/>
          </a:xfrm>
          <a:prstGeom prst="rect"/>
        </p:spPr>
        <p:txBody>
          <a:bodyPr wrap="none" lIns="0" tIns="0" rIns="0" bIns="0"/>
          <a:p>
            <a:pPr>
              <a:lnSpc>
                <a:spcPct val="150000"/>
              </a:lnSpc>
            </a:pPr>
            <a:r>
              <a:rPr lang="zh-CN" sz="1425">
                <a:solidFill>
                  <a:srgbClr val="F5F7FA"/>
                </a:solidFill>
                <a:latin typeface="Microsoft YaHei"/>
                <a:ea typeface="Microsoft YaHei"/>
              </a:rPr>
              <a:t>靠单量赚钱不现实，得靠</a:t>
            </a:r>
            <a:r>
              <a:rPr lang="en-US" sz="1425">
                <a:solidFill>
                  <a:srgbClr val="F5F7FA"/>
                </a:solidFill>
                <a:latin typeface="Microsoft YaHei"/>
                <a:ea typeface="Microsoft YaHei"/>
              </a:rPr>
              <a:t>"</a:t>
            </a:r>
            <a:r>
              <a:rPr lang="zh-CN" sz="1425">
                <a:solidFill>
                  <a:srgbClr val="F5F7FA"/>
                </a:solidFill>
                <a:latin typeface="Microsoft YaHei"/>
                <a:ea typeface="Microsoft YaHei"/>
              </a:rPr>
              <a:t>排版</a:t>
            </a:r>
            <a:r>
              <a:rPr lang="en-US" sz="1425">
                <a:solidFill>
                  <a:srgbClr val="F5F7FA"/>
                </a:solidFill>
                <a:latin typeface="Microsoft YaHei"/>
                <a:ea typeface="Microsoft YaHei"/>
              </a:rPr>
              <a:t xml:space="preserve"> + PPT </a:t>
            </a:r>
            <a:r>
              <a:rPr lang="zh-CN" sz="1425">
                <a:solidFill>
                  <a:srgbClr val="F5F7FA"/>
                </a:solidFill>
                <a:latin typeface="Microsoft YaHei"/>
                <a:ea typeface="Microsoft YaHei"/>
              </a:rPr>
              <a:t>打包</a:t>
            </a:r>
            <a:r>
              <a:rPr lang="en-US" sz="1425">
                <a:solidFill>
                  <a:srgbClr val="F5F7FA"/>
                </a:solidFill>
                <a:latin typeface="Microsoft YaHei"/>
                <a:ea typeface="Microsoft YaHei"/>
              </a:rPr>
              <a:t>"</a:t>
            </a:r>
            <a:r>
              <a:rPr lang="zh-CN" sz="1425">
                <a:solidFill>
                  <a:srgbClr val="F5F7FA"/>
                </a:solidFill>
                <a:latin typeface="Microsoft YaHei"/>
                <a:ea typeface="Microsoft YaHei"/>
              </a:rPr>
              <a:t>把客单价抬到</a:t>
            </a:r>
            <a:r>
              <a:rPr lang="en-US" sz="1425">
                <a:solidFill>
                  <a:srgbClr val="F5F7FA"/>
                </a:solidFill>
                <a:latin typeface="Microsoft YaHei"/>
                <a:ea typeface="Microsoft YaHei"/>
              </a:rPr>
              <a:t xml:space="preserve"> 100 </a:t>
            </a:r>
            <a:r>
              <a:rPr lang="zh-CN" sz="1425">
                <a:solidFill>
                  <a:srgbClr val="F5F7FA"/>
                </a:solidFill>
                <a:latin typeface="Microsoft YaHei"/>
                <a:ea typeface="Microsoft YaHei"/>
              </a:rPr>
              <a:t>元以上，同样的时间里只服务愿意为省时间付钱的人。</a:t>
            </a:r>
            <a:endParaRPr/>
          </a:p>
        </p:txBody>
      </p:sp>
      <p:sp>
        <p:nvSpPr>
          <p:cNvPr id="34" name="" descr="{&quot;isTemplate&quot;:true,&quot;type&quot;:&quot;text&quot;}"/>
          <p:cNvSpPr txBox="1"/>
          <p:nvPr/>
        </p:nvSpPr>
        <p:spPr>
          <a:xfrm rot="0" flipH="0" flipV="0">
            <a:off x="11458575" y="5772150"/>
            <a:ext cx="161925" cy="1619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1050">
                <a:solidFill>
                  <a:srgbClr val="6E7885"/>
                </a:solidFill>
                <a:latin typeface="Microsoft YaHei"/>
                <a:ea typeface="Microsoft YaHei"/>
              </a:rPr>
              <a:t>10</a:t>
            </a:r>
            <a:endParaRPr/>
          </a:p>
        </p:txBody>
      </p:sp>
    </p:spTree>
  </p:cSld>
</p:sld>
</file>

<file path=ppt/slides/slide11.xml><?xml version="1.0" encoding="utf-8"?>
<p:sld xmlns:p="http://schemas.openxmlformats.org/presentationml/2006/main" xmlns:a="http://schemas.openxmlformats.org/drawingml/2006/main">
  <p:cSld>
    <p:spTree>
      <p:nvGrpSpPr>
        <p:cNvPr id="35" name="" descr="&lt;Slide style={{ width: 1280, height: 720, backgroundColor: '#1C2128', padding: '60px 60px', flexDirection: 'column', justifyContent: 'center' }}&gt;&#10;    &lt;Box style={{ flexDirection: 'row', gap: 56, alignItems: 'center' }}&gt;&#10;        &lt;Box style={{ width: 640, flexDirection: 'column' }}&gt;&#10;            &lt;Box style={{ flexDirection: 'row', alignItems: 'center', gap: 14 }}&gt;&#10;                &lt;Box style={{ width: 6, height: 24, background: '#E8B23A' }} /&gt;&#10;                &lt;Text style={{ fontSize: 16, color: '#E8B23A', letterSpacing: 3 }}&gt;下一步&lt;/Text&gt;&#10;            &lt;/Box&gt;&#10;            &lt;Text style={{ fontSize: 48, fontWeight: 'bold', color: '#F5F7FA', lineHeight: 1.25, marginTop: 24 }}&gt;&#10;                先试一单&#10;                &lt;br /&gt;&#10;                再谈长期合作&#10;            &lt;/Text&gt;&#10;            &lt;Box style={{ flexDirection: 'column', gap: 14, marginTop: 30 }}&gt;&#10;                &lt;Text style={{ fontSize: 20, color: '#9AA4B2', lineHeight: 1.55 }}&gt;&#10;                    一、发我原文和格式要求截图，我在半小时内报价&#10;                &lt;/Text&gt;&#10;                &lt;Text style={{ fontSize: 20, color: '#9AA4B2', lineHeight: 1.55 }}&gt;&#10;                    二、39 元档 4 小时内交付，可以只先做 2 页看效果&#10;                &lt;/Text&gt;&#10;                &lt;Text style={{ fontSize: 20, color: '#9AA4B2', lineHeight: 1.55 }}&gt;&#10;                    三、样式不满意不收钱，改到能用为止&#10;                &lt;/Text&gt;&#10;            &lt;/Box&gt;&#10;        &lt;/Box&gt;&#10;        &lt;Box style={{ width: 400, background: '#262C35', padding: '32px 30px', flexDirection: 'column', gap: 22 }}&gt;&#10;            &lt;Text style={{ fontSize: 18, color: '#9AA4B2', letterSpacing: 1 }}&gt;联系我&lt;/Text&gt;&#10;            &lt;Text style={{ fontSize: 34, fontWeight: 'bold', color: '#E8B23A' }}&gt;Tooyj0322&lt;/Text&gt;&#10;            &lt;Text style={{ fontSize: 18, color: '#F5F7FA' }}&gt;微信同号，加时备注&quot;文档&quot;&lt;/Text&gt;&#10;            &lt;Box style={{ width: '100%', height: 1, background: '#3A424E' }} /&gt;&#10;            &lt;Text style={{ fontSize: 18, color: '#9AA4B2', lineHeight: 1.6 }}&gt;&#10;                交付三样：docx、PDF、逐项自检报告&#10;                &lt;br /&gt;&#10;                7 天内免费改 1 次&#10;            &lt;/Text&gt;&#10;            &lt;Text style={{ fontSize: 16, color: '#6E7885' }}&gt;工作日 18:00 后 · 周末全天&lt;/Text&gt;&#10;        &lt;/Box&gt;&#10;    &lt;/Box&gt;&#10;&lt;/Slide&gt;&#10;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"/>
          <p:cNvSpPr/>
          <p:nvPr/>
        </p:nvSpPr>
        <p:spPr>
          <a:xfrm rot="0" flipH="0" flipV="0">
            <a:off x="0" y="0"/>
            <a:ext cx="12192000" cy="6858000"/>
          </a:xfrm>
          <a:prstGeom prst="rect">
            <a:avLst/>
          </a:prstGeom>
          <a:solidFill>
            <a:srgbClr val="1C2128"/>
          </a:solidFill>
          <a:ln/>
        </p:spPr>
        <p:txBody>
          <a:bodyPr/>
          <a:p/>
        </p:txBody>
      </p:sp>
      <p:sp>
        <p:nvSpPr>
          <p:cNvPr id="37" name=""/>
          <p:cNvSpPr/>
          <p:nvPr/>
        </p:nvSpPr>
        <p:spPr>
          <a:xfrm rot="0" flipH="0" flipV="0">
            <a:off x="571500" y="1695450"/>
            <a:ext cx="57150" cy="228600"/>
          </a:xfrm>
          <a:prstGeom prst="rect">
            <a:avLst/>
          </a:prstGeom>
          <a:solidFill>
            <a:srgbClr val="E8B23A"/>
          </a:solidFill>
          <a:ln/>
        </p:spPr>
        <p:txBody>
          <a:bodyPr/>
          <a:p/>
        </p:txBody>
      </p:sp>
      <p:sp>
        <p:nvSpPr>
          <p:cNvPr id="38" name="" descr="{&quot;isTemplate&quot;:true,&quot;type&quot;:&quot;text&quot;}"/>
          <p:cNvSpPr txBox="1"/>
          <p:nvPr/>
        </p:nvSpPr>
        <p:spPr>
          <a:xfrm rot="0" flipH="0" flipV="0">
            <a:off x="762000" y="1714500"/>
            <a:ext cx="542925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 spc="225">
                <a:solidFill>
                  <a:srgbClr val="E8B23A"/>
                </a:solidFill>
                <a:latin typeface="Microsoft YaHei"/>
                <a:ea typeface="Microsoft YaHei"/>
              </a:rPr>
              <a:t>下一步</a:t>
            </a:r>
            <a:endParaRPr/>
          </a:p>
        </p:txBody>
      </p:sp>
      <p:sp>
        <p:nvSpPr>
          <p:cNvPr id="39" name="" descr="{&quot;isTemplate&quot;:true,&quot;type&quot;:&quot;text&quot;}"/>
          <p:cNvSpPr txBox="1"/>
          <p:nvPr/>
        </p:nvSpPr>
        <p:spPr>
          <a:xfrm rot="0" flipH="0" flipV="0">
            <a:off x="571500" y="2152650"/>
            <a:ext cx="6096000" cy="1371600"/>
          </a:xfrm>
          <a:prstGeom prst="rect"/>
        </p:spPr>
        <p:txBody>
          <a:bodyPr wrap="none" lIns="0" tIns="0" rIns="0" bIns="0"/>
          <a:p>
            <a:pPr>
              <a:lnSpc>
                <a:spcPct val="125000"/>
              </a:lnSpc>
            </a:pPr>
            <a:r>
              <a:rPr lang="zh-CN" sz="3600" b="1">
                <a:solidFill>
                  <a:srgbClr val="F5F7FA"/>
                </a:solidFill>
                <a:latin typeface="Microsoft YaHei"/>
                <a:ea typeface="Microsoft YaHei"/>
              </a:rPr>
              <a:t>先试一单</a:t>
            </a:r>
            <a:endParaRPr/>
          </a:p>
          <a:p>
            <a:pPr>
              <a:lnSpc>
                <a:spcPct val="125000"/>
              </a:lnSpc>
            </a:pPr>
            <a:r>
              <a:rPr lang="zh-CN" sz="3600" b="1">
                <a:solidFill>
                  <a:srgbClr val="F5F7FA"/>
                </a:solidFill>
                <a:latin typeface="Microsoft YaHei"/>
                <a:ea typeface="Microsoft YaHei"/>
              </a:rPr>
              <a:t>再谈长期合作</a:t>
            </a:r>
            <a:endParaRPr/>
          </a:p>
        </p:txBody>
      </p:sp>
      <p:sp>
        <p:nvSpPr>
          <p:cNvPr id="40" name="" descr="{&quot;isTemplate&quot;:true,&quot;type&quot;:&quot;text&quot;}"/>
          <p:cNvSpPr txBox="1"/>
          <p:nvPr/>
        </p:nvSpPr>
        <p:spPr>
          <a:xfrm rot="0" flipH="0" flipV="0">
            <a:off x="571500" y="3810000"/>
            <a:ext cx="6096000" cy="36195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500">
                <a:solidFill>
                  <a:srgbClr val="9AA4B2"/>
                </a:solidFill>
                <a:latin typeface="Microsoft YaHei"/>
                <a:ea typeface="Microsoft YaHei"/>
              </a:rPr>
              <a:t>一、发我原文和格式要求截图，我在半小时内报价</a:t>
            </a:r>
            <a:endParaRPr/>
          </a:p>
        </p:txBody>
      </p:sp>
      <p:sp>
        <p:nvSpPr>
          <p:cNvPr id="41" name="" descr="{&quot;isTemplate&quot;:true,&quot;type&quot;:&quot;text&quot;}"/>
          <p:cNvSpPr txBox="1"/>
          <p:nvPr/>
        </p:nvSpPr>
        <p:spPr>
          <a:xfrm rot="0" flipH="0" flipV="0">
            <a:off x="571500" y="4305300"/>
            <a:ext cx="6096000" cy="36195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500">
                <a:solidFill>
                  <a:srgbClr val="9AA4B2"/>
                </a:solidFill>
                <a:latin typeface="Microsoft YaHei"/>
                <a:ea typeface="Microsoft YaHei"/>
              </a:rPr>
              <a:t>二、</a:t>
            </a:r>
            <a:r>
              <a:rPr lang="en-US" sz="1500">
                <a:solidFill>
                  <a:srgbClr val="9AA4B2"/>
                </a:solidFill>
                <a:latin typeface="Microsoft YaHei"/>
                <a:ea typeface="Microsoft YaHei"/>
              </a:rPr>
              <a:t xml:space="preserve">39 </a:t>
            </a:r>
            <a:r>
              <a:rPr lang="zh-CN" sz="1500">
                <a:solidFill>
                  <a:srgbClr val="9AA4B2"/>
                </a:solidFill>
                <a:latin typeface="Microsoft YaHei"/>
                <a:ea typeface="Microsoft YaHei"/>
              </a:rPr>
              <a:t>元档</a:t>
            </a:r>
            <a:r>
              <a:rPr lang="en-US" sz="1500">
                <a:solidFill>
                  <a:srgbClr val="9AA4B2"/>
                </a:solidFill>
                <a:latin typeface="Microsoft YaHei"/>
                <a:ea typeface="Microsoft YaHei"/>
              </a:rPr>
              <a:t xml:space="preserve"> 4 </a:t>
            </a:r>
            <a:r>
              <a:rPr lang="zh-CN" sz="1500">
                <a:solidFill>
                  <a:srgbClr val="9AA4B2"/>
                </a:solidFill>
                <a:latin typeface="Microsoft YaHei"/>
                <a:ea typeface="Microsoft YaHei"/>
              </a:rPr>
              <a:t>小时内交付，可以只先做</a:t>
            </a:r>
            <a:r>
              <a:rPr lang="en-US" sz="1500">
                <a:solidFill>
                  <a:srgbClr val="9AA4B2"/>
                </a:solidFill>
                <a:latin typeface="Microsoft YaHei"/>
                <a:ea typeface="Microsoft YaHei"/>
              </a:rPr>
              <a:t xml:space="preserve"> 2 </a:t>
            </a:r>
            <a:r>
              <a:rPr lang="zh-CN" sz="1500">
                <a:solidFill>
                  <a:srgbClr val="9AA4B2"/>
                </a:solidFill>
                <a:latin typeface="Microsoft YaHei"/>
                <a:ea typeface="Microsoft YaHei"/>
              </a:rPr>
              <a:t>页看效果</a:t>
            </a:r>
            <a:endParaRPr/>
          </a:p>
        </p:txBody>
      </p:sp>
      <p:sp>
        <p:nvSpPr>
          <p:cNvPr id="42" name="" descr="{&quot;isTemplate&quot;:true,&quot;type&quot;:&quot;text&quot;}"/>
          <p:cNvSpPr txBox="1"/>
          <p:nvPr/>
        </p:nvSpPr>
        <p:spPr>
          <a:xfrm rot="0" flipH="0" flipV="0">
            <a:off x="571500" y="4800600"/>
            <a:ext cx="6096000" cy="361950"/>
          </a:xfrm>
          <a:prstGeom prst="rect"/>
        </p:spPr>
        <p:txBody>
          <a:bodyPr wrap="none" lIns="0" tIns="0" rIns="0" bIns="0"/>
          <a:p>
            <a:pPr>
              <a:lnSpc>
                <a:spcPct val="155000"/>
              </a:lnSpc>
            </a:pPr>
            <a:r>
              <a:rPr lang="zh-CN" sz="1500">
                <a:solidFill>
                  <a:srgbClr val="9AA4B2"/>
                </a:solidFill>
                <a:latin typeface="Microsoft YaHei"/>
                <a:ea typeface="Microsoft YaHei"/>
              </a:rPr>
              <a:t>三、样式不满意不收钱，改到能用为止</a:t>
            </a:r>
            <a:endParaRPr/>
          </a:p>
        </p:txBody>
      </p:sp>
      <p:sp>
        <p:nvSpPr>
          <p:cNvPr id="43" name=""/>
          <p:cNvSpPr/>
          <p:nvPr/>
        </p:nvSpPr>
        <p:spPr>
          <a:xfrm rot="0" flipH="0" flipV="0">
            <a:off x="7200900" y="1762125"/>
            <a:ext cx="3810000" cy="3333750"/>
          </a:xfrm>
          <a:prstGeom prst="rect">
            <a:avLst/>
          </a:prstGeom>
          <a:solidFill>
            <a:srgbClr val="262C35"/>
          </a:solidFill>
          <a:ln/>
        </p:spPr>
        <p:txBody>
          <a:bodyPr/>
          <a:p/>
        </p:txBody>
      </p:sp>
      <p:sp>
        <p:nvSpPr>
          <p:cNvPr id="44" name="" descr="{&quot;isTemplate&quot;:true,&quot;type&quot;:&quot;text&quot;}"/>
          <p:cNvSpPr txBox="1"/>
          <p:nvPr/>
        </p:nvSpPr>
        <p:spPr>
          <a:xfrm rot="0" flipH="0" flipV="0">
            <a:off x="7486650" y="2066925"/>
            <a:ext cx="32385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 spc="75">
                <a:solidFill>
                  <a:srgbClr val="9AA4B2"/>
                </a:solidFill>
                <a:latin typeface="Microsoft YaHei"/>
                <a:ea typeface="Microsoft YaHei"/>
              </a:rPr>
              <a:t>联系我</a:t>
            </a:r>
            <a:endParaRPr/>
          </a:p>
        </p:txBody>
      </p:sp>
      <p:sp>
        <p:nvSpPr>
          <p:cNvPr id="45" name="" descr="{&quot;isTemplate&quot;:true,&quot;type&quot;:&quot;text&quot;}"/>
          <p:cNvSpPr txBox="1"/>
          <p:nvPr/>
        </p:nvSpPr>
        <p:spPr>
          <a:xfrm rot="0" flipH="0" flipV="0">
            <a:off x="7486650" y="2486025"/>
            <a:ext cx="3238500" cy="390525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en-US" sz="2550" b="1">
                <a:solidFill>
                  <a:srgbClr val="E8B23A"/>
                </a:solidFill>
                <a:latin typeface="Microsoft YaHei"/>
                <a:ea typeface="Microsoft YaHei"/>
              </a:rPr>
              <a:t>Tooyj0322</a:t>
            </a:r>
            <a:endParaRPr/>
          </a:p>
        </p:txBody>
      </p:sp>
      <p:sp>
        <p:nvSpPr>
          <p:cNvPr id="46" name="" descr="{&quot;isTemplate&quot;:true,&quot;type&quot;:&quot;text&quot;}"/>
          <p:cNvSpPr txBox="1"/>
          <p:nvPr/>
        </p:nvSpPr>
        <p:spPr>
          <a:xfrm rot="0" flipH="0" flipV="0">
            <a:off x="7486650" y="3086100"/>
            <a:ext cx="3238500" cy="20955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350">
                <a:solidFill>
                  <a:srgbClr val="F5F7FA"/>
                </a:solidFill>
                <a:latin typeface="Microsoft YaHei"/>
                <a:ea typeface="Microsoft YaHei"/>
              </a:rPr>
              <a:t>微信同号，加时备注</a:t>
            </a:r>
            <a:r>
              <a:rPr lang="en-US" sz="1350">
                <a:solidFill>
                  <a:srgbClr val="F5F7FA"/>
                </a:solidFill>
                <a:latin typeface="Microsoft YaHei"/>
                <a:ea typeface="Microsoft YaHei"/>
              </a:rPr>
              <a:t>"</a:t>
            </a:r>
            <a:r>
              <a:rPr lang="zh-CN" sz="1350">
                <a:solidFill>
                  <a:srgbClr val="F5F7FA"/>
                </a:solidFill>
                <a:latin typeface="Microsoft YaHei"/>
                <a:ea typeface="Microsoft YaHei"/>
              </a:rPr>
              <a:t>文档</a:t>
            </a:r>
            <a:r>
              <a:rPr lang="en-US" sz="1350">
                <a:solidFill>
                  <a:srgbClr val="F5F7FA"/>
                </a:solidFill>
                <a:latin typeface="Microsoft YaHei"/>
                <a:ea typeface="Microsoft YaHei"/>
              </a:rPr>
              <a:t>"</a:t>
            </a:r>
            <a:endParaRPr/>
          </a:p>
        </p:txBody>
      </p:sp>
      <p:sp>
        <p:nvSpPr>
          <p:cNvPr id="47" name=""/>
          <p:cNvSpPr/>
          <p:nvPr/>
        </p:nvSpPr>
        <p:spPr>
          <a:xfrm rot="0" flipH="0" flipV="0">
            <a:off x="7486650" y="3505200"/>
            <a:ext cx="3238500" cy="9525"/>
          </a:xfrm>
          <a:prstGeom prst="rect">
            <a:avLst/>
          </a:prstGeom>
          <a:solidFill>
            <a:srgbClr val="3A424E"/>
          </a:solidFill>
          <a:ln/>
        </p:spPr>
        <p:txBody>
          <a:bodyPr/>
          <a:p/>
        </p:txBody>
      </p:sp>
      <p:sp>
        <p:nvSpPr>
          <p:cNvPr id="48" name="" descr="{&quot;isTemplate&quot;:true,&quot;type&quot;:&quot;text&quot;}"/>
          <p:cNvSpPr txBox="1"/>
          <p:nvPr/>
        </p:nvSpPr>
        <p:spPr>
          <a:xfrm rot="0" flipH="0" flipV="0">
            <a:off x="7486650" y="3724275"/>
            <a:ext cx="3238500" cy="666750"/>
          </a:xfrm>
          <a:prstGeom prst="rect"/>
        </p:spPr>
        <p:txBody>
          <a:bodyPr wrap="none" lIns="0" tIns="0" rIns="0" bIns="0"/>
          <a:p>
            <a:pPr>
              <a:lnSpc>
                <a:spcPct val="160000"/>
              </a:lnSpc>
            </a:pPr>
            <a:r>
              <a:rPr lang="zh-CN" sz="1350">
                <a:solidFill>
                  <a:srgbClr val="9AA4B2"/>
                </a:solidFill>
                <a:latin typeface="Microsoft YaHei"/>
                <a:ea typeface="Microsoft YaHei"/>
              </a:rPr>
              <a:t>交付三样：</a:t>
            </a:r>
            <a:r>
              <a:rPr lang="en-US" sz="1350">
                <a:solidFill>
                  <a:srgbClr val="9AA4B2"/>
                </a:solidFill>
                <a:latin typeface="Microsoft YaHei"/>
                <a:ea typeface="Microsoft YaHei"/>
              </a:rPr>
              <a:t>docx</a:t>
            </a:r>
            <a:r>
              <a:rPr lang="zh-CN" sz="1350">
                <a:solidFill>
                  <a:srgbClr val="9AA4B2"/>
                </a:solidFill>
                <a:latin typeface="Microsoft YaHei"/>
                <a:ea typeface="Microsoft YaHei"/>
              </a:rPr>
              <a:t>、</a:t>
            </a:r>
            <a:r>
              <a:rPr lang="en-US" sz="1350">
                <a:solidFill>
                  <a:srgbClr val="9AA4B2"/>
                </a:solidFill>
                <a:latin typeface="Microsoft YaHei"/>
                <a:ea typeface="Microsoft YaHei"/>
              </a:rPr>
              <a:t>PDF</a:t>
            </a:r>
            <a:r>
              <a:rPr lang="zh-CN" sz="1350">
                <a:solidFill>
                  <a:srgbClr val="9AA4B2"/>
                </a:solidFill>
                <a:latin typeface="Microsoft YaHei"/>
                <a:ea typeface="Microsoft YaHei"/>
              </a:rPr>
              <a:t>、逐项自检报告</a:t>
            </a:r>
            <a:endParaRPr/>
          </a:p>
          <a:p>
            <a:pPr>
              <a:lnSpc>
                <a:spcPct val="160000"/>
              </a:lnSpc>
            </a:pPr>
            <a:r>
              <a:rPr lang="en-US" sz="1350">
                <a:solidFill>
                  <a:srgbClr val="9AA4B2"/>
                </a:solidFill>
                <a:latin typeface="Microsoft YaHei"/>
                <a:ea typeface="Microsoft YaHei"/>
              </a:rPr>
              <a:t xml:space="preserve">7 </a:t>
            </a:r>
            <a:r>
              <a:rPr lang="zh-CN" sz="1350">
                <a:solidFill>
                  <a:srgbClr val="9AA4B2"/>
                </a:solidFill>
                <a:latin typeface="Microsoft YaHei"/>
                <a:ea typeface="Microsoft YaHei"/>
              </a:rPr>
              <a:t>天内免费改</a:t>
            </a:r>
            <a:r>
              <a:rPr lang="en-US" sz="1350">
                <a:solidFill>
                  <a:srgbClr val="9AA4B2"/>
                </a:solidFill>
                <a:latin typeface="Microsoft YaHei"/>
                <a:ea typeface="Microsoft YaHei"/>
              </a:rPr>
              <a:t xml:space="preserve"> 1 </a:t>
            </a:r>
            <a:r>
              <a:rPr lang="zh-CN" sz="1350">
                <a:solidFill>
                  <a:srgbClr val="9AA4B2"/>
                </a:solidFill>
                <a:latin typeface="Microsoft YaHei"/>
                <a:ea typeface="Microsoft YaHei"/>
              </a:rPr>
              <a:t>次</a:t>
            </a:r>
            <a:endParaRPr/>
          </a:p>
        </p:txBody>
      </p:sp>
      <p:sp>
        <p:nvSpPr>
          <p:cNvPr id="49" name="" descr="{&quot;isTemplate&quot;:true,&quot;type&quot;:&quot;text&quot;}"/>
          <p:cNvSpPr txBox="1"/>
          <p:nvPr/>
        </p:nvSpPr>
        <p:spPr>
          <a:xfrm rot="0" flipH="0" flipV="0">
            <a:off x="7486650" y="4600575"/>
            <a:ext cx="3238500" cy="190500"/>
          </a:xfrm>
          <a:prstGeom prst="rect"/>
        </p:spPr>
        <p:txBody>
          <a:bodyPr wrap="none" lIns="0" tIns="0" rIns="0" bIns="0"/>
          <a:p>
            <a:pPr>
              <a:lnSpc>
                <a:spcPct val="100000"/>
              </a:lnSpc>
            </a:pPr>
            <a:r>
              <a:rPr lang="zh-CN" sz="1200">
                <a:solidFill>
                  <a:srgbClr val="6E7885"/>
                </a:solidFill>
                <a:latin typeface="Microsoft YaHei"/>
                <a:ea typeface="Microsoft YaHei"/>
              </a:rPr>
              <a:t>工作日</a:t>
            </a:r>
            <a:r>
              <a:rPr lang="en-US" sz="1200">
                <a:solidFill>
                  <a:srgbClr val="6E7885"/>
                </a:solidFill>
                <a:latin typeface="Microsoft YaHei"/>
                <a:ea typeface="Microsoft YaHei"/>
              </a:rPr>
              <a:t xml:space="preserve"> 18:00 </a:t>
            </a:r>
            <a:r>
              <a:rPr lang="zh-CN" sz="1200">
                <a:solidFill>
                  <a:srgbClr val="6E7885"/>
                </a:solidFill>
                <a:latin typeface="Microsoft YaHei"/>
                <a:ea typeface="Microsoft YaHei"/>
              </a:rPr>
              <a:t>后</a:t>
            </a:r>
            <a:r>
              <a:rPr lang="en-US" sz="1200">
                <a:solidFill>
                  <a:srgbClr val="6E7885"/>
                </a:solidFill>
                <a:latin typeface="Microsoft YaHei"/>
                <a:ea typeface="Microsoft YaHei"/>
              </a:rPr>
              <a:t xml:space="preserve"> · </a:t>
            </a:r>
            <a:r>
              <a:rPr lang="zh-CN" sz="1200">
                <a:solidFill>
                  <a:srgbClr val="6E7885"/>
                </a:solidFill>
                <a:latin typeface="Microsoft YaHei"/>
                <a:ea typeface="Microsoft YaHei"/>
              </a:rPr>
              <a:t>周末全天</a:t>
            </a:r>
            <a:endParaRPr/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Tencent office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2026-11-04T12:01:22Z</dcterms:created>
  <dcterms:modified xsi:type="dcterms:W3CDTF">2026-11-04T12:01:22Z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{"AIGC":{"Label":"1","ContentProducer":"00119111010856365494821B355","ProduceID":"01a1a4b31e0c71118bf0b4c3890738c2","ReservedCode1":"","ContentPropagator":"00119111010856365494821B355","PropagateID":"01a1a4b31e0c71118bf0b4c3890738c2","ReservedCode2":""}}</vt:lpwstr>
  </property>
</Properties>
</file>