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3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4" Type="http://schemas.openxmlformats.org/officeDocument/2006/relationships/presProps" Target="presProps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5" Type="http://schemas.openxmlformats.org/officeDocument/2006/relationships/tableStyles" Target="tableStyles.xml" /><Relationship Id="rId11" Type="http://schemas.openxmlformats.org/officeDocument/2006/relationships/slide" Target="slides/slide11.xml" /><Relationship Id="rId3" Type="http://schemas.openxmlformats.org/officeDocument/2006/relationships/slide" Target="slides/slide3.xml" /><Relationship Id="rId12" Type="http://schemas.openxmlformats.org/officeDocument/2006/relationships/slide" Target="slides/slide12.xml" /><Relationship Id="rId13" Type="http://schemas.openxmlformats.org/officeDocument/2006/relationships/notesMaster" Target="notesMasters/notesMaster1.xml" /><Relationship Id="rId16" Type="http://schemas.openxmlformats.org/officeDocument/2006/relationships/viewProps" Target="viewProps.xml" /><Relationship Id="rId2" Type="http://schemas.openxmlformats.org/officeDocument/2006/relationships/slide" Target="slides/slide2.xml" /><Relationship Id="rId8" Type="http://schemas.openxmlformats.org/officeDocument/2006/relationships/slide" Target="slides/slide8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Color: '#FFFFFF', padding: '60px 60px', flexDirection: 'column', justifyContent: 'center' }}&gt;&#13;&#10;    &lt;Box style={{ position: 'absolute', top: 0, left: 0, width: 1280, height: 12, background: '#0F766E' }} /&gt;&#13;&#10;    &lt;Box style={{ position: 'absolute', right: 0, top: 0, width: 12, height: 720, background: '#0F766E', opacity: 0.12 }} /&gt;&#13;&#10;    &lt;Box style={{ flexDirection: 'row', alignItems: 'center', gap: 14 }}&gt;&#13;&#10;        &lt;Box style={{ padding: '5px 14px', background: '#0F766E' }}&gt;&#13;&#10;            &lt;Text style={{ fontSize: 16, color: '#FFFFFF', letterSpacing: 3 }}&gt;【学科】&lt;/Text&gt;&#13;&#10;        &lt;/Box&gt;&#13;&#10;        &lt;Text style={{ fontSize: 17, color: '#9CA3AF', letterSpacing: 1 }}&gt;第 01 课时 · 通用样板&lt;/Text&gt;&#13;&#10;    &lt;/Box&gt;&#13;&#10;    &lt;Text style={{ fontSize: 62, fontWeight: 'bold', color: '#1F2937', lineHeight: 1.24, marginTop: 30 }}&gt;【课题名称】&lt;br /&gt;写在这一行&lt;/Text&gt;&#13;&#10;    &lt;Box style={{ width: 84, height: 4, background: '#0F766E', marginTop: 26 }} /&gt;&#13;&#10;    &lt;Text style={{ fontSize: 20, color: '#4B5563', lineHeight: 1.7, marginTop: 20 }}&gt;副标题：一句话说清这节课要解决什么问题（不超过 40 字）&lt;/Text&gt;&#13;&#10;    &lt;Box style={{ width: '100%', height: 1, background: '#E5E7EB', marginTop: 52 }} /&gt;&#13;&#10;    &lt;Box style={{ flexDirection: 'row', justifyContent: 'space-between', marginTop: 16 }}&gt;&#13;&#10;        &lt;Text style={{ fontSize: 16, color: '#4B5563' }}&gt;授课教师：＿＿＿＿＿　班级：＿＿＿＿＿＿&lt;/Text&gt;&#13;&#10;        &lt;Text style={{ fontSize: 16, color: '#4B5563' }}&gt;45 分钟 · 1 课时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"/>
          <p:cNvSpPr/>
          <p:nvPr/>
        </p:nvSpPr>
        <p:spPr>
          <a:xfrm rot="0" flipH="0" flipV="0">
            <a:off x="571500" y="1409700"/>
            <a:ext cx="990600" cy="2857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704850" y="1457325"/>
            <a:ext cx="7239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225">
                <a:solidFill>
                  <a:srgbClr val="FFFFFF"/>
                </a:solidFill>
                <a:latin typeface="Microsoft YaHei"/>
                <a:ea typeface="Microsoft YaHei"/>
              </a:rPr>
              <a:t>【学科】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1695450" y="1457325"/>
            <a:ext cx="1695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75">
                <a:solidFill>
                  <a:srgbClr val="9CA3AF"/>
                </a:solidFill>
                <a:latin typeface="Microsoft YaHei"/>
                <a:ea typeface="Microsoft YaHei"/>
              </a:rPr>
              <a:t>第</a:t>
            </a:r>
            <a:r>
              <a:rPr lang="en-US" sz="1275" spc="75">
                <a:solidFill>
                  <a:srgbClr val="9CA3AF"/>
                </a:solidFill>
                <a:latin typeface="Microsoft YaHei"/>
                <a:ea typeface="Microsoft YaHei"/>
              </a:rPr>
              <a:t xml:space="preserve"> 01 </a:t>
            </a:r>
            <a:r>
              <a:rPr lang="zh-CN" sz="1275" spc="75">
                <a:solidFill>
                  <a:srgbClr val="9CA3AF"/>
                </a:solidFill>
                <a:latin typeface="Microsoft YaHei"/>
                <a:ea typeface="Microsoft YaHei"/>
              </a:rPr>
              <a:t>课时</a:t>
            </a:r>
            <a:r>
              <a:rPr lang="en-US" sz="1275" spc="75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 spc="75">
                <a:solidFill>
                  <a:srgbClr val="9CA3AF"/>
                </a:solidFill>
                <a:latin typeface="Microsoft YaHei"/>
                <a:ea typeface="Microsoft YaHei"/>
              </a:rPr>
              <a:t>通用样板</a:t>
            </a:r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571500" y="1981200"/>
            <a:ext cx="11049000" cy="1762125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4650" b="1">
                <a:solidFill>
                  <a:srgbClr val="1F2937"/>
                </a:solidFill>
                <a:latin typeface="Microsoft YaHei"/>
                <a:ea typeface="Microsoft YaHei"/>
              </a:rPr>
              <a:t>【课题名称】</a:t>
            </a:r>
            <a:endParaRPr/>
          </a:p>
          <a:p>
            <a:pPr>
              <a:lnSpc>
                <a:spcPct val="124000"/>
              </a:lnSpc>
            </a:pPr>
            <a:r>
              <a:rPr lang="zh-CN" sz="4650" b="1">
                <a:solidFill>
                  <a:srgbClr val="1F2937"/>
                </a:solidFill>
                <a:latin typeface="Microsoft YaHei"/>
                <a:ea typeface="Microsoft YaHei"/>
              </a:rPr>
              <a:t>写在这一行</a:t>
            </a:r>
            <a:endParaRPr/>
          </a:p>
        </p:txBody>
      </p:sp>
      <p:sp>
        <p:nvSpPr>
          <p:cNvPr id="7" name=""/>
          <p:cNvSpPr/>
          <p:nvPr/>
        </p:nvSpPr>
        <p:spPr>
          <a:xfrm rot="0" flipH="0" flipV="0">
            <a:off x="571500" y="3990975"/>
            <a:ext cx="800100" cy="381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571500" y="4219575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500">
                <a:solidFill>
                  <a:srgbClr val="4B5563"/>
                </a:solidFill>
                <a:latin typeface="Microsoft YaHei"/>
                <a:ea typeface="Microsoft YaHei"/>
              </a:rPr>
              <a:t>副标题：一句话说清这节课要解决什么问题（不超过</a:t>
            </a:r>
            <a:r>
              <a:rPr lang="en-US" sz="1500">
                <a:solidFill>
                  <a:srgbClr val="4B5563"/>
                </a:solidFill>
                <a:latin typeface="Microsoft YaHei"/>
                <a:ea typeface="Microsoft YaHei"/>
              </a:rPr>
              <a:t xml:space="preserve"> 40 </a:t>
            </a:r>
            <a:r>
              <a:rPr lang="zh-CN" sz="1500">
                <a:solidFill>
                  <a:srgbClr val="4B5563"/>
                </a:solidFill>
                <a:latin typeface="Microsoft YaHei"/>
                <a:ea typeface="Microsoft YaHei"/>
              </a:rPr>
              <a:t>字）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571500" y="510540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571500" y="5267325"/>
            <a:ext cx="3048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授课教师：＿＿＿＿＿　班级：＿＿＿＿＿＿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10525125" y="5267325"/>
            <a:ext cx="10953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45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分钟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 · 1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课时</a:t>
            </a:r>
            <a:endParaRPr/>
          </a:p>
        </p:txBody>
      </p:sp>
      <p:sp>
        <p:nvSpPr>
          <p:cNvPr id="12" name=""/>
          <p:cNvSpPr/>
          <p:nvPr/>
        </p:nvSpPr>
        <p:spPr>
          <a:xfrm rot="0" flipH="0" flipV="0">
            <a:off x="0" y="0"/>
            <a:ext cx="12192000" cy="1143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3" name=""/>
          <p:cNvSpPr/>
          <p:nvPr/>
        </p:nvSpPr>
        <p:spPr>
          <a:xfrm rot="0" flipH="0" flipV="0">
            <a:off x="12077700" y="0"/>
            <a:ext cx="114300" cy="6858000"/>
          </a:xfrm>
          <a:prstGeom prst="rect">
            <a:avLst/>
          </a:prstGeom>
          <a:solidFill>
            <a:srgbClr val="0F766E">
              <a:alpha val="12000"/>
            </a:srgbClr>
          </a:soli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86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本课目标&lt;/Text&gt;&#13;&#10;        &lt;/Box&gt;&#13;&#10;        &lt;Text style={{ fontSize: 16, color: '#9CA3AF', letterSpacing: 1 }}&gt;先看目标，再听内容&lt;/Text&gt;&#13;&#10;    &lt;/Box&gt;&#13;&#10;    &lt;Text style={{ fontSize: 38, fontWeight: 'bold', color: '#1F2937', marginTop: 18 }}&gt;这节课要带走三样东西&lt;/Text&gt;&#13;&#10;    &lt;Box style={{ width: '100%', height: 1, background: '#E5E7EB', marginTop: 16 }} /&gt;&#13;&#10;    &lt;Box style={{ flexDirection: 'row', gap: 16, marginTop: 14 }}&gt;&#13;&#10;        &lt;Box style={{ flex: 1, flexDirection: 'column', background: '#F9FAFB' }}&gt;&#13;&#10;            &lt;Box style={{ width: '100%', height: 4, background: '#0F766E' }} /&gt;&#13;&#10;            &lt;Box style={{ flexDirection: 'column', padding: '15px 18px 16px 18px', gap: 6 }}&gt;&#13;&#10;                &lt;Text style={{ fontSize: 14, color: '#0F766E', letterSpacing: 2 }}&gt;知识&lt;/Text&gt;&#13;&#10;                &lt;Text style={{ fontSize: 19, fontWeight: 'bold', color: '#1F2937', marginBottom: 2 }}&gt;知道什么&lt;/Text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本节最核心的一个概念，用一句话说出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这个概念成立的条件 / 适用范围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容易和它混淆的另一个概念】&lt;/Text&gt;&#13;&#10;            &lt;/Box&gt;&#13;&#10;            &lt;/Box&gt;&#13;&#10;        &lt;/Box&gt;&#13;&#10;        &lt;Box style={{ flex: 1, flexDirection: 'column', background: '#F9FAFB' }}&gt;&#13;&#10;            &lt;Box style={{ width: '100%', height: 4, background: '#0F766E' }} /&gt;&#13;&#10;            &lt;Box style={{ flexDirection: 'column', padding: '15px 18px 16px 18px', gap: 6 }}&gt;&#13;&#10;                &lt;Text style={{ fontSize: 14, color: '#0F766E', letterSpacing: 2 }}&gt;能力&lt;/Text&gt;&#13;&#10;                &lt;Text style={{ fontSize: 19, fontWeight: 'bold', color: '#1F2937', marginBottom: 2 }}&gt;会做什么&lt;/Text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能独立完成的一类题或一类操作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能照着步骤做出来的动作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能说清“为什么这么做”的理由】&lt;/Text&gt;&#13;&#10;            &lt;/Box&gt;&#13;&#10;            &lt;/Box&gt;&#13;&#10;        &lt;/Box&gt;&#13;&#10;        &lt;Box style={{ flex: 1, flexDirection: 'column', background: '#F9FAFB' }}&gt;&#13;&#10;            &lt;Box style={{ width: '100%', height: 4, background: '#0F766E' }} /&gt;&#13;&#10;            &lt;Box style={{ flexDirection: 'column', padding: '15px 18px 16px 18px', gap: 6 }}&gt;&#13;&#10;                &lt;Text style={{ fontSize: 14, color: '#0F766E', letterSpacing: 2 }}&gt;素养&lt;/Text&gt;&#13;&#10;                &lt;Text style={{ fontSize: 19, fontWeight: 'bold', color: '#1F2937', marginBottom: 2 }}&gt;留下什么&lt;/Text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这节课想让学生带走的态度或习惯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和以后学习、工作的关系】&lt;/Text&gt;&#13;&#10;            &lt;/Box&gt;&#13;&#10;            &lt;Box style={{ flexDirection: 'row', gap: 8, alignItems: 'flex-start' }}&gt;&#13;&#10;                &lt;Text style={{ fontSize: 15, color: '#0F766E', fontWeight: 'bold' }}&gt;·&lt;/Text&gt;&#13;&#10;                &lt;Text style={{ fontSize: 14, color: '#4B5563', lineHeight: 1.55, flex: 1 }}&gt;【下次课要接着用的东西】&lt;/Text&gt;&#13;&#10;            &lt;/Box&gt;&#13;&#10;            &lt;/Box&gt;&#13;&#10;        &lt;/Box&gt;&#13;&#10;    &lt;/Box&gt;&#13;&#10;    &lt;Box style={{ flexDirection: 'row', gap: 14, alignItems: 'center', marginTop: 14 }}&gt;&#13;&#10;        &lt;Box style={{ width: 4, height: 24, background: '#0F766E' }} /&gt;&#13;&#10;        &lt;Text style={{ fontSize: 17, color: '#1F2937', lineHeight: 1.5, flex: 1 }}&gt;下课前用这三条自检：讲得清、做得对、说得明白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2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8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本课目标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1581150" y="561975"/>
            <a:ext cx="14573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先看目标，再听内容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这节课要带走三样东西</a:t>
            </a:r>
            <a:endParaRPr/>
          </a:p>
        </p:txBody>
      </p:sp>
      <p:sp>
        <p:nvSpPr>
          <p:cNvPr id="92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93" name=""/>
          <p:cNvSpPr/>
          <p:nvPr/>
        </p:nvSpPr>
        <p:spPr>
          <a:xfrm rot="0" flipH="0" flipV="0">
            <a:off x="571500" y="1685925"/>
            <a:ext cx="3581400" cy="173355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94" name=""/>
          <p:cNvSpPr/>
          <p:nvPr/>
        </p:nvSpPr>
        <p:spPr>
          <a:xfrm rot="0" flipH="0" flipV="0">
            <a:off x="571500" y="1685925"/>
            <a:ext cx="3581400" cy="381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742950" y="1866900"/>
            <a:ext cx="3238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0F766E"/>
                </a:solidFill>
                <a:latin typeface="Microsoft YaHei"/>
                <a:ea typeface="Microsoft YaHei"/>
              </a:rPr>
              <a:t>知识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742950" y="2085975"/>
            <a:ext cx="32385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知道什么</a:t>
            </a:r>
            <a:endParaRPr/>
          </a:p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742950" y="238125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885825" y="238125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【本节最核心的一个概念，用一句话说出】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742950" y="2695575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885825" y="2695575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【这个概念成立的条件</a:t>
            </a:r>
            <a:r>
              <a:rPr lang="en-US" sz="1050">
                <a:solidFill>
                  <a:srgbClr val="4B5563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适用范围】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742950" y="300990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885825" y="300990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【容易和它混淆的另一个概念】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4305300" y="1685925"/>
            <a:ext cx="3581400" cy="173355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104" name=""/>
          <p:cNvSpPr/>
          <p:nvPr/>
        </p:nvSpPr>
        <p:spPr>
          <a:xfrm rot="0" flipH="0" flipV="0">
            <a:off x="4305300" y="1685925"/>
            <a:ext cx="3581400" cy="381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4476750" y="1866900"/>
            <a:ext cx="3238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0F766E"/>
                </a:solidFill>
                <a:latin typeface="Microsoft YaHei"/>
                <a:ea typeface="Microsoft YaHei"/>
              </a:rPr>
              <a:t>能力</a:t>
            </a:r>
            <a:endParaRPr/>
          </a:p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4476750" y="2085975"/>
            <a:ext cx="32385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会做什么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4476750" y="238125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4619625" y="238125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【能独立完成的一类题或一类操作】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4476750" y="2695575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4619625" y="2695575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【能照着步骤做出来的动作】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4476750" y="300990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4619625" y="300990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【能说清“为什么这么做”的理由】</a:t>
            </a:r>
            <a:endParaRPr/>
          </a:p>
        </p:txBody>
      </p:sp>
      <p:sp>
        <p:nvSpPr>
          <p:cNvPr id="113" name=""/>
          <p:cNvSpPr/>
          <p:nvPr/>
        </p:nvSpPr>
        <p:spPr>
          <a:xfrm rot="0" flipH="0" flipV="0">
            <a:off x="8039100" y="1685925"/>
            <a:ext cx="3581400" cy="173355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114" name=""/>
          <p:cNvSpPr/>
          <p:nvPr/>
        </p:nvSpPr>
        <p:spPr>
          <a:xfrm rot="0" flipH="0" flipV="0">
            <a:off x="8039100" y="1685925"/>
            <a:ext cx="3581400" cy="381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8210550" y="1866900"/>
            <a:ext cx="3238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0F766E"/>
                </a:solidFill>
                <a:latin typeface="Microsoft YaHei"/>
                <a:ea typeface="Microsoft YaHei"/>
              </a:rPr>
              <a:t>素养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8210550" y="2085975"/>
            <a:ext cx="32385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留下什么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8210550" y="238125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8353425" y="238125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【这节课想让学生带走的态度或习惯】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8210550" y="2695575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8353425" y="2695575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【和以后学习、工作的关系】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8210550" y="3009900"/>
            <a:ext cx="666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125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8353425" y="3009900"/>
            <a:ext cx="30956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B5563"/>
                </a:solidFill>
                <a:latin typeface="Microsoft YaHei"/>
                <a:ea typeface="Microsoft YaHei"/>
              </a:rPr>
              <a:t>【下次课要接着用的东西】</a:t>
            </a:r>
            <a:endParaRPr/>
          </a:p>
        </p:txBody>
      </p:sp>
      <p:sp>
        <p:nvSpPr>
          <p:cNvPr id="123" name=""/>
          <p:cNvSpPr/>
          <p:nvPr/>
        </p:nvSpPr>
        <p:spPr>
          <a:xfrm rot="0" flipH="0" flipV="0">
            <a:off x="571500" y="359092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742950" y="355282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下课前用这三条自检：讲得清、做得对、说得明白。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571500" y="403860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11458575" y="40386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127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28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导入&lt;/Text&gt;&#13;&#10;        &lt;/Box&gt;&#13;&#10;        &lt;Text style={{ fontSize: 16, color: '#9CA3AF', letterSpacing: 1 }}&gt;先别翻书，先想三分钟&lt;/Text&gt;&#13;&#10;    &lt;/Box&gt;&#13;&#10;    &lt;Text style={{ fontSize: 38, fontWeight: 'bold', color: '#1F2937', marginTop: 18 }}&gt;从一个真问题开始&lt;/Text&gt;&#13;&#10;    &lt;Box style={{ width: '100%', height: 1, background: '#E5E7EB', marginTop: 16 }} /&gt;&#13;&#10;    &lt;Box style={{ flexDirection: 'row', gap: 12, alignItems: 'flex-start', marginTop: 20 }}&gt;&#13;&#10;        &lt;Box style={{ width: 5, height: 54, background: '#0F766E', marginTop: 4 }} /&gt;&#13;&#10;        &lt;Text style={{ fontSize: 30, fontWeight: 'bold', color: '#1F2937', lineHeight: 1.4, flex: 1 }}&gt;【写一个学生真会愣一下的问题，一句话，不超过 30 字】&lt;/Text&gt;&#13;&#10;    &lt;/Box&gt;&#13;&#10;    &lt;Box style={{ flexDirection: 'column', marginTop: 10 }}&gt;&#13;&#10;        &lt;Box style={{ flexDirection: 'row', gap: 16, padding: '14px 0' }}&gt;&#13;&#10;            &lt;Text style={{ fontSize: 17, fontWeight: 'bold', color: '#0F766E', width: 26 }}&gt;Q1&lt;/Text&gt;&#13;&#10;            &lt;Box style={{ flexDirection: 'column', gap: 5, flex: 1 }}&gt;&#13;&#10;                &lt;Text style={{ fontSize: 19, color: '#1F2937', fontWeight: 'bold' }}&gt;【追问一：他们最先想到的答案是什么？】&lt;/Text&gt;&#13;&#10;                &lt;Text style={{ fontSize: 15, color: '#4B5563', lineHeight: 1.55 }}&gt;【这个答案哪里不成立】&lt;/Text&gt;&#13;&#10;            &lt;/Box&gt;&#13;&#10;        &lt;/Box&gt;&#13;&#10;        &lt;Box style={{ width: '100%', height: 1, background: '#E5E7EB' }} /&gt;&#13;&#10;        &lt;Box style={{ flexDirection: 'row', gap: 16, padding: '14px 0' }}&gt;&#13;&#10;            &lt;Text style={{ fontSize: 17, fontWeight: 'bold', color: '#0F766E', width: 26 }}&gt;Q2&lt;/Text&gt;&#13;&#10;            &lt;Box style={{ flexDirection: 'column', gap: 5, flex: 1 }}&gt;&#13;&#10;                &lt;Text style={{ fontSize: 19, color: '#1F2937', fontWeight: 'bold' }}&gt;【追问二：如果换成另一种情况呢？】&lt;/Text&gt;&#13;&#10;                &lt;Text style={{ fontSize: 15, color: '#4B5563', lineHeight: 1.55 }}&gt;【逼学生修正自己刚才的说法】&lt;/Text&gt;&#13;&#10;            &lt;/Box&gt;&#13;&#10;        &lt;/Box&gt;&#13;&#10;        &lt;Box style={{ width: '100%', height: 1, background: '#E5E7EB' }} /&gt;&#13;&#10;        &lt;Box style={{ flexDirection: 'row', gap: 16, padding: '14px 0' }}&gt;&#13;&#10;            &lt;Text style={{ fontSize: 17, fontWeight: 'bold', color: '#0F766E', width: 26 }}&gt;Q3&lt;/Text&gt;&#13;&#10;            &lt;Box style={{ flexDirection: 'column', gap: 5, flex: 1 }}&gt;&#13;&#10;                &lt;Text style={{ fontSize: 19, color: '#1F2937', fontWeight: 'bold' }}&gt;【追问三：那到底该看什么？】&lt;/Text&gt;&#13;&#10;                &lt;Text style={{ fontSize: 15, color: '#4B5563', lineHeight: 1.55 }}&gt;【把注意力引到本节的核心概念上】&lt;/Text&gt;&#13;&#10;            &lt;/Box&gt;&#13;&#10;        &lt;/Box&gt;&#13;&#10;    &lt;/Box&gt;&#13;&#10;    &lt;Box style={{ flexDirection: 'row', gap: 14, alignItems: 'center', marginTop: 22 }}&gt;&#13;&#10;        &lt;Box style={{ width: 4, height: 24, background: '#0F766E' }} /&gt;&#13;&#10;        &lt;Text style={{ fontSize: 17, color: '#1F2937', lineHeight: 1.5, flex: 1 }}&gt;导入控制在 5 分钟内，学生答得越乱越好，别急着给答案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0" name=""/>
          <p:cNvSpPr/>
          <p:nvPr/>
        </p:nvSpPr>
        <p:spPr>
          <a:xfrm rot="0" flipH="0" flipV="0">
            <a:off x="571500" y="533400"/>
            <a:ext cx="55245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32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导入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1257300" y="561975"/>
            <a:ext cx="1619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先别翻书，先想三分钟</a:t>
            </a:r>
            <a:endParaRPr/>
          </a:p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从一个真问题开始</a:t>
            </a:r>
            <a:endParaRPr/>
          </a:p>
        </p:txBody>
      </p:sp>
      <p:sp>
        <p:nvSpPr>
          <p:cNvPr id="134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35" name=""/>
          <p:cNvSpPr/>
          <p:nvPr/>
        </p:nvSpPr>
        <p:spPr>
          <a:xfrm rot="0" flipH="0" flipV="0">
            <a:off x="571500" y="1781175"/>
            <a:ext cx="47625" cy="5143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733425" y="1743075"/>
            <a:ext cx="10887075" cy="4857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2250" b="1">
                <a:solidFill>
                  <a:srgbClr val="1F2937"/>
                </a:solidFill>
                <a:latin typeface="Microsoft YaHei"/>
                <a:ea typeface="Microsoft YaHei"/>
              </a:rPr>
              <a:t>【写一个学生真会愣一下的问题，一句话，不超过</a:t>
            </a:r>
            <a:r>
              <a:rPr lang="en-US" sz="225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30 </a:t>
            </a:r>
            <a:r>
              <a:rPr lang="zh-CN" sz="2250" b="1">
                <a:solidFill>
                  <a:srgbClr val="1F2937"/>
                </a:solidFill>
                <a:latin typeface="Microsoft YaHei"/>
                <a:ea typeface="Microsoft YaHei"/>
              </a:rPr>
              <a:t>字】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571500" y="2524125"/>
            <a:ext cx="2476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766E"/>
                </a:solidFill>
                <a:latin typeface="Microsoft YaHei"/>
                <a:ea typeface="Microsoft YaHei"/>
              </a:rPr>
              <a:t>Q1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971550" y="2524125"/>
            <a:ext cx="106489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【追问一：他们最先想到的答案是什么？】</a:t>
            </a:r>
            <a:endParaRPr/>
          </a:p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971550" y="2790825"/>
            <a:ext cx="106489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【这个答案哪里不成立】</a:t>
            </a:r>
            <a:endParaRPr/>
          </a:p>
        </p:txBody>
      </p:sp>
      <p:sp>
        <p:nvSpPr>
          <p:cNvPr id="140" name=""/>
          <p:cNvSpPr/>
          <p:nvPr/>
        </p:nvSpPr>
        <p:spPr>
          <a:xfrm rot="0" flipH="0" flipV="0">
            <a:off x="571500" y="31908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71500" y="3333750"/>
            <a:ext cx="2476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766E"/>
                </a:solidFill>
                <a:latin typeface="Microsoft YaHei"/>
                <a:ea typeface="Microsoft YaHei"/>
              </a:rPr>
              <a:t>Q2</a:t>
            </a:r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971550" y="3333750"/>
            <a:ext cx="106489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【追问二：如果换成另一种情况呢？】</a:t>
            </a:r>
            <a:endParaRPr/>
          </a:p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971550" y="3600450"/>
            <a:ext cx="106489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【逼学生修正自己刚才的说法】</a:t>
            </a:r>
            <a:endParaRPr/>
          </a:p>
        </p:txBody>
      </p:sp>
      <p:sp>
        <p:nvSpPr>
          <p:cNvPr id="144" name=""/>
          <p:cNvSpPr/>
          <p:nvPr/>
        </p:nvSpPr>
        <p:spPr>
          <a:xfrm rot="0" flipH="0" flipV="0">
            <a:off x="571500" y="400050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571500" y="4143375"/>
            <a:ext cx="2476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766E"/>
                </a:solidFill>
                <a:latin typeface="Microsoft YaHei"/>
                <a:ea typeface="Microsoft YaHei"/>
              </a:rPr>
              <a:t>Q3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971550" y="4143375"/>
            <a:ext cx="106489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937"/>
                </a:solidFill>
                <a:latin typeface="Microsoft YaHei"/>
                <a:ea typeface="Microsoft YaHei"/>
              </a:rPr>
              <a:t>【追问三：那到底该看什么？】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971550" y="4410075"/>
            <a:ext cx="106489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【把注意力引到本节的核心概念上】</a:t>
            </a:r>
            <a:endParaRPr/>
          </a:p>
        </p:txBody>
      </p:sp>
      <p:sp>
        <p:nvSpPr>
          <p:cNvPr id="148" name=""/>
          <p:cNvSpPr/>
          <p:nvPr/>
        </p:nvSpPr>
        <p:spPr>
          <a:xfrm rot="0" flipH="0" flipV="0">
            <a:off x="571500" y="505777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742950" y="501967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导入控制在</a:t>
            </a:r>
            <a:r>
              <a:rPr lang="en-US" sz="1275">
                <a:solidFill>
                  <a:srgbClr val="1F2937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分钟内，学生答得越乱越好，别急着给答案。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571500" y="550545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11458575" y="55054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152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53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新授 · 第一层&lt;/Text&gt;&#13;&#10;        &lt;/Box&gt;&#13;&#10;        &lt;Text style={{ fontSize: 16, color: '#9CA3AF', letterSpacing: 1 }}&gt;&lt;/Text&gt;&#13;&#10;    &lt;/Box&gt;&#13;&#10;    &lt;Text style={{ fontSize: 38, fontWeight: 'bold', color: '#1F2937', marginTop: 18 }}&gt;先把三件事说清&lt;/Text&gt;&#13;&#10;    &lt;Box style={{ width: '100%', height: 1, background: '#E5E7EB', marginTop: 16 }} /&gt;&#13;&#10;    &lt;Box style={{ flexDirection: 'column', marginTop: 4 }}&gt;&#13;&#10;        &lt;Box style={{ flexDirection: 'row', gap: 22, padding: '15px 0' }}&gt;&#13;&#10;            &lt;Box style={{ width: 42, height: 42, background: '#0F766E', alignItems: 'center', justifyContent: 'center' }}&gt;&#13;&#10;                &lt;Text style={{ fontSize: 18, fontWeight: 'bold', color: '#FFFFFF' }}&gt;01&lt;/Text&gt;&#13;&#10;            &lt;/Box&gt;&#13;&#10;            &lt;Box style={{ flexDirection: 'column', gap: 6, flex: 1 }}&gt;&#13;&#10;                &lt;Text style={{ fontSize: 23, fontWeight: 'bold', color: '#1F2937' }}&gt;【要点一 · 是什么】&lt;/Text&gt;&#13;&#10;                &lt;Text style={{ fontSize: 17, color: '#4B5563', lineHeight: 1.6 }}&gt;【用一句话定义，再补一个学生熟悉的例子】&lt;/Text&gt;&#13;&#10;            &lt;/Box&gt;&#13;&#10;        &lt;/Box&gt;&#13;&#10;        &lt;Box style={{ width: '100%', height: 1, background: '#E5E7EB' }} /&gt;&#13;&#10;        &lt;Box style={{ flexDirection: 'row', gap: 22, padding: '15px 0' }}&gt;&#13;&#10;            &lt;Box style={{ width: 42, height: 42, background: '#0F766E', alignItems: 'center', justifyContent: 'center' }}&gt;&#13;&#10;                &lt;Text style={{ fontSize: 18, fontWeight: 'bold', color: '#FFFFFF' }}&gt;02&lt;/Text&gt;&#13;&#10;            &lt;/Box&gt;&#13;&#10;            &lt;Box style={{ flexDirection: 'column', gap: 6, flex: 1 }}&gt;&#13;&#10;                &lt;Text style={{ fontSize: 23, fontWeight: 'bold', color: '#1F2937' }}&gt;【要点二 · 怎么用】&lt;/Text&gt;&#13;&#10;                &lt;Text style={{ fontSize: 17, color: '#4B5563', lineHeight: 1.6 }}&gt;【操作步骤或判断标准，最多三条】&lt;/Text&gt;&#13;&#10;            &lt;/Box&gt;&#13;&#10;        &lt;/Box&gt;&#13;&#10;        &lt;Box style={{ width: '100%', height: 1, background: '#E5E7EB' }} /&gt;&#13;&#10;        &lt;Box style={{ flexDirection: 'row', gap: 22, padding: '15px 0' }}&gt;&#13;&#10;            &lt;Box style={{ width: 42, height: 42, background: '#0F766E', alignItems: 'center', justifyContent: 'center' }}&gt;&#13;&#10;                &lt;Text style={{ fontSize: 18, fontWeight: 'bold', color: '#FFFFFF' }}&gt;03&lt;/Text&gt;&#13;&#10;            &lt;/Box&gt;&#13;&#10;            &lt;Box style={{ flexDirection: 'column', gap: 6, flex: 1 }}&gt;&#13;&#10;                &lt;Text style={{ fontSize: 23, fontWeight: 'bold', color: '#1F2937' }}&gt;【要点三 · 到哪为止】&lt;/Text&gt;&#13;&#10;                &lt;Text style={{ fontSize: 17, color: '#4B5563', lineHeight: 1.6 }}&gt;【适用边界：什么情况下这招不灵】&lt;/Text&gt;&#13;&#10;            &lt;/Box&gt;&#13;&#10;        &lt;/Box&gt;&#13;&#10;    &lt;/Box&gt;    &lt;Box style={{ flexDirection: 'row', gap: 14, alignItems: 'center', marginTop: 16 }}&gt;&#13;&#10;        &lt;Box style={{ width: 4, height: 24, background: '#0F766E' }} /&gt;&#13;&#10;        &lt;Text style={{ fontSize: 17, color: '#1F2937', lineHeight: 1.5, flex: 1 }}&gt;三条讲完停一下，问一句“哪条最没听懂”，当场补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5" name=""/>
          <p:cNvSpPr/>
          <p:nvPr/>
        </p:nvSpPr>
        <p:spPr>
          <a:xfrm rot="0" flipH="0" flipV="0">
            <a:off x="571500" y="533400"/>
            <a:ext cx="12192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990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新授</a:t>
            </a:r>
            <a:r>
              <a:rPr lang="en-US" sz="1125" spc="150">
                <a:solidFill>
                  <a:srgbClr val="FFFFF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第一层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1924050" y="657225"/>
            <a:ext cx="0" cy="0"/>
          </a:xfrm>
          <a:prstGeom prst="rect"/>
        </p:spPr>
        <p:txBody>
          <a:bodyPr wrap="none" lIns="0" tIns="0" rIns="0" bIns="0"/>
          <a:p>
            <a:pPr/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先把三件事说清</a:t>
            </a:r>
            <a:endParaRPr/>
          </a:p>
        </p:txBody>
      </p:sp>
      <p:sp>
        <p:nvSpPr>
          <p:cNvPr id="159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60" name=""/>
          <p:cNvSpPr/>
          <p:nvPr/>
        </p:nvSpPr>
        <p:spPr>
          <a:xfrm rot="0" flipH="0" flipV="0">
            <a:off x="571500" y="1733550"/>
            <a:ext cx="400050" cy="4000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666750" y="1828800"/>
            <a:ext cx="2190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1181100" y="1733550"/>
            <a:ext cx="104394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【要点一</a:t>
            </a:r>
            <a:r>
              <a:rPr lang="en-US" sz="1725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是什么】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1181100" y="2057400"/>
            <a:ext cx="104394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【用一句话定义，再补一个学生熟悉的例子】</a:t>
            </a:r>
            <a:endParaRPr/>
          </a:p>
        </p:txBody>
      </p:sp>
      <p:sp>
        <p:nvSpPr>
          <p:cNvPr id="164" name=""/>
          <p:cNvSpPr/>
          <p:nvPr/>
        </p:nvSpPr>
        <p:spPr>
          <a:xfrm rot="0" flipH="0" flipV="0">
            <a:off x="571500" y="251460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65" name=""/>
          <p:cNvSpPr/>
          <p:nvPr/>
        </p:nvSpPr>
        <p:spPr>
          <a:xfrm rot="0" flipH="0" flipV="0">
            <a:off x="571500" y="2667000"/>
            <a:ext cx="400050" cy="4000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666750" y="2762250"/>
            <a:ext cx="2190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1181100" y="2667000"/>
            <a:ext cx="104394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【要点二</a:t>
            </a:r>
            <a:r>
              <a:rPr lang="en-US" sz="1725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怎么用】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181100" y="2990850"/>
            <a:ext cx="104394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【操作步骤或判断标准，最多三条】</a:t>
            </a:r>
            <a:endParaRPr/>
          </a:p>
        </p:txBody>
      </p:sp>
      <p:sp>
        <p:nvSpPr>
          <p:cNvPr id="169" name=""/>
          <p:cNvSpPr/>
          <p:nvPr/>
        </p:nvSpPr>
        <p:spPr>
          <a:xfrm rot="0" flipH="0" flipV="0">
            <a:off x="571500" y="3448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0" name=""/>
          <p:cNvSpPr/>
          <p:nvPr/>
        </p:nvSpPr>
        <p:spPr>
          <a:xfrm rot="0" flipH="0" flipV="0">
            <a:off x="571500" y="3600450"/>
            <a:ext cx="400050" cy="4000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666750" y="3695700"/>
            <a:ext cx="2190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181100" y="3600450"/>
            <a:ext cx="104394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【要点三</a:t>
            </a:r>
            <a:r>
              <a:rPr lang="en-US" sz="1725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725" b="1">
                <a:solidFill>
                  <a:srgbClr val="1F2937"/>
                </a:solidFill>
                <a:latin typeface="Microsoft YaHei"/>
                <a:ea typeface="Microsoft YaHei"/>
              </a:rPr>
              <a:t>到哪为止】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1181100" y="3924300"/>
            <a:ext cx="104394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【适用边界：什么情况下这招不灵】</a:t>
            </a:r>
            <a:endParaRPr/>
          </a:p>
        </p:txBody>
      </p:sp>
      <p:sp>
        <p:nvSpPr>
          <p:cNvPr id="174" name=""/>
          <p:cNvSpPr/>
          <p:nvPr/>
        </p:nvSpPr>
        <p:spPr>
          <a:xfrm rot="0" flipH="0" flipV="0">
            <a:off x="571500" y="4572000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742950" y="4533900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三条讲完停一下，问一句“哪条最没听懂”，当场补。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571500" y="5019675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11458575" y="5019675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178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79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知识点&lt;/Text&gt;&#13;&#10;        &lt;/Box&gt;&#13;&#10;        &lt;Text style={{ fontSize: 16, color: '#9CA3AF', letterSpacing: 1 }}&gt;新授 · 第二层&lt;/Text&gt;&#13;&#10;    &lt;/Box&gt;&#13;&#10;    &lt;Text style={{ fontSize: 38, fontWeight: 'bold', color: '#1F2937', marginTop: 18 }}&gt;关键就这么几块&lt;/Text&gt;&#13;&#10;    &lt;Box style={{ width: '100%', height: 1, background: '#E5E7EB', marginTop: 16 }} /&gt;&#13;&#10;    &lt;Box style={{ flexDirection: 'column', marginTop: 14 }}&gt;&#13;&#10;        &lt;Box style={{ flexDirection: 'row', background: '#F9FAFB', marginBottom: 10 }}&gt;&#13;&#10;            &lt;Box style={{ width: 104, background: '#0F766E', alignItems: 'center', justifyContent: 'center', padding: '12px 8px' }}&gt;&#13;&#10;                &lt;Text style={{ fontSize: 16, color: '#FFFFFF', fontWeight: 'bold', textAlign: 'center' }}&gt;【块一】&lt;/Text&gt;&#13;&#10;            &lt;/Box&gt;&#13;&#10;            &lt;Box style={{ flex: 1, flexDirection: 'column', padding: '11px 18px', gap: 5 }}&gt;&#13;&#10;                &lt;Text style={{ fontSize: 20, color: '#1F2937', fontWeight: 'bold', lineHeight: 1.4 }}&gt;【一句话的结论或公式】&lt;/Text&gt;&#13;&#10;                &lt;Text style={{ fontSize: 15, color: '#4B5563', lineHeight: 1.5 }}&gt;【成立条件 / 使用前提】&lt;/Text&gt;&#13;&#10;            &lt;/Box&gt;&#13;&#10;        &lt;/Box&gt;&#13;&#10;        &lt;Box style={{ flexDirection: 'row', background: '#F9FAFB', marginBottom: 10 }}&gt;&#13;&#10;            &lt;Box style={{ width: 104, background: '#0F766E', alignItems: 'center', justifyContent: 'center', padding: '12px 8px' }}&gt;&#13;&#10;                &lt;Text style={{ fontSize: 16, color: '#FFFFFF', fontWeight: 'bold', textAlign: 'center' }}&gt;【块二】&lt;/Text&gt;&#13;&#10;            &lt;/Box&gt;&#13;&#10;            &lt;Box style={{ flex: 1, flexDirection: 'column', padding: '11px 18px', gap: 5 }}&gt;&#13;&#10;                &lt;Text style={{ fontSize: 20, color: '#1F2937', fontWeight: 'bold', lineHeight: 1.4 }}&gt;【一句话的结论或公式】&lt;/Text&gt;&#13;&#10;                &lt;Text style={{ fontSize: 15, color: '#4B5563', lineHeight: 1.5 }}&gt;【成立条件 / 使用前提】&lt;/Text&gt;&#13;&#10;            &lt;/Box&gt;&#13;&#10;        &lt;/Box&gt;&#13;&#10;        &lt;Box style={{ flexDirection: 'row', background: '#F9FAFB', marginBottom: 10 }}&gt;&#13;&#10;            &lt;Box style={{ width: 104, background: '#0F766E', alignItems: 'center', justifyContent: 'center', padding: '12px 8px' }}&gt;&#13;&#10;                &lt;Text style={{ fontSize: 16, color: '#FFFFFF', fontWeight: 'bold', textAlign: 'center' }}&gt;【块三】&lt;/Text&gt;&#13;&#10;            &lt;/Box&gt;&#13;&#10;            &lt;Box style={{ flex: 1, flexDirection: 'column', padding: '11px 18px', gap: 5 }}&gt;&#13;&#10;                &lt;Text style={{ fontSize: 20, color: '#1F2937', fontWeight: 'bold', lineHeight: 1.4 }}&gt;【一句话的结论或公式】&lt;/Text&gt;&#13;&#10;                &lt;Text style={{ fontSize: 15, color: '#4B5563', lineHeight: 1.5 }}&gt;【成立条件 / 使用前提】&lt;/Text&gt;&#13;&#10;            &lt;/Box&gt;&#13;&#10;        &lt;/Box&gt;&#13;&#10;    &lt;/Box&gt;&#13;&#10;    &lt;Box style={{ flexDirection: 'row', gap: 14, alignItems: 'center', marginTop: 14 }}&gt;&#13;&#10;        &lt;Box style={{ width: 4, height: 24, background: '#0F766E' }} /&gt;&#13;&#10;        &lt;Text style={{ fontSize: 17, color: '#1F2937', lineHeight: 1.5, flex: 1 }}&gt;三块最多三块，多了学生记不住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5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1" name=""/>
          <p:cNvSpPr/>
          <p:nvPr/>
        </p:nvSpPr>
        <p:spPr>
          <a:xfrm rot="0" flipH="0" flipV="0">
            <a:off x="571500" y="533400"/>
            <a:ext cx="714375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485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知识点</a:t>
            </a:r>
            <a:endParaRPr/>
          </a:p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1419225" y="561975"/>
            <a:ext cx="971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新授</a:t>
            </a:r>
            <a:r>
              <a:rPr lang="en-US" sz="1200" spc="75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第二层</a:t>
            </a:r>
            <a:endParaRPr/>
          </a:p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关键就这么几块</a:t>
            </a:r>
            <a:endParaRPr/>
          </a:p>
        </p:txBody>
      </p:sp>
      <p:sp>
        <p:nvSpPr>
          <p:cNvPr id="185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86" name=""/>
          <p:cNvSpPr/>
          <p:nvPr/>
        </p:nvSpPr>
        <p:spPr>
          <a:xfrm rot="0" flipH="0" flipV="0">
            <a:off x="571500" y="1685925"/>
            <a:ext cx="11049000" cy="83820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187" name=""/>
          <p:cNvSpPr/>
          <p:nvPr/>
        </p:nvSpPr>
        <p:spPr>
          <a:xfrm rot="0" flipH="0" flipV="0">
            <a:off x="571500" y="1685925"/>
            <a:ext cx="990600" cy="838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762000" y="2009775"/>
            <a:ext cx="60960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【块一】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1733550" y="1790700"/>
            <a:ext cx="9715500" cy="323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【一句话的结论或公式】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733550" y="2162175"/>
            <a:ext cx="97155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【成立条件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使用前提】</a:t>
            </a:r>
            <a:endParaRPr/>
          </a:p>
        </p:txBody>
      </p:sp>
      <p:sp>
        <p:nvSpPr>
          <p:cNvPr id="191" name=""/>
          <p:cNvSpPr/>
          <p:nvPr/>
        </p:nvSpPr>
        <p:spPr>
          <a:xfrm rot="0" flipH="0" flipV="0">
            <a:off x="571500" y="2619375"/>
            <a:ext cx="11049000" cy="83820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192" name=""/>
          <p:cNvSpPr/>
          <p:nvPr/>
        </p:nvSpPr>
        <p:spPr>
          <a:xfrm rot="0" flipH="0" flipV="0">
            <a:off x="571500" y="2619375"/>
            <a:ext cx="990600" cy="838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762000" y="2943225"/>
            <a:ext cx="60960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【块二】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1733550" y="2724150"/>
            <a:ext cx="9715500" cy="323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【一句话的结论或公式】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1733550" y="3095625"/>
            <a:ext cx="97155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【成立条件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使用前提】</a:t>
            </a:r>
            <a:endParaRPr/>
          </a:p>
        </p:txBody>
      </p:sp>
      <p:sp>
        <p:nvSpPr>
          <p:cNvPr id="196" name=""/>
          <p:cNvSpPr/>
          <p:nvPr/>
        </p:nvSpPr>
        <p:spPr>
          <a:xfrm rot="0" flipH="0" flipV="0">
            <a:off x="571500" y="3552825"/>
            <a:ext cx="11049000" cy="838200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197" name=""/>
          <p:cNvSpPr/>
          <p:nvPr/>
        </p:nvSpPr>
        <p:spPr>
          <a:xfrm rot="0" flipH="0" flipV="0">
            <a:off x="571500" y="3552825"/>
            <a:ext cx="990600" cy="838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762000" y="3876675"/>
            <a:ext cx="609600" cy="190500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【块三】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1733550" y="3657600"/>
            <a:ext cx="9715500" cy="323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【一句话的结论或公式】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1733550" y="4029075"/>
            <a:ext cx="97155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【成立条件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使用前提】</a:t>
            </a:r>
            <a:endParaRPr/>
          </a:p>
        </p:txBody>
      </p:sp>
      <p:sp>
        <p:nvSpPr>
          <p:cNvPr id="201" name=""/>
          <p:cNvSpPr/>
          <p:nvPr/>
        </p:nvSpPr>
        <p:spPr>
          <a:xfrm rot="0" flipH="0" flipV="0">
            <a:off x="571500" y="465772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742950" y="461962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三块最多三块，多了学生记不住。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571500" y="510540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11458575" y="51054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206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对比辨析&lt;/Text&gt;&#13;&#10;        &lt;/Box&gt;&#13;&#10;        &lt;Text style={{ fontSize: 16, color: '#9CA3AF', letterSpacing: 1 }}&gt;&lt;/Text&gt;&#13;&#10;    &lt;/Box&gt;&#13;&#10;    &lt;Text style={{ fontSize: 38, fontWeight: 'bold', color: '#1F2937', marginTop: 18 }}&gt;容易混的两件事，摆一起看&lt;/Text&gt;&#13;&#10;    &lt;Box style={{ width: '100%', height: 1, background: '#E5E7EB', marginTop: 16 }} /&gt;&#13;&#10;    &lt;Box style={{ flexDirection: 'row', gap: 40, marginTop: 18 }}&gt;&#13;&#10;        &lt;Box style={{ flex: 1, flexDirection: 'column', gap: 10 }}&gt;&#13;&#10;            &lt;Text style={{ fontSize: 20, fontWeight: 'bold', color: '#1F2937' }}&gt;【A 说法 / 旧知识】&lt;/Text&gt;&#13;&#10;            &lt;Box style={{ width: 36, height: 3, background: '#0F766E', marginTop: 2, marginBottom: 4 }} /&gt;&#13;&#10;            &lt;Box style={{ flexDirection: 'row', gap: 10, alignItems: 'flex-start' }}&gt;&#13;&#10;                &lt;Text style={{ fontSize: 16, color: '#9CA3AF', fontWeight: 'bold' }}&gt;·&lt;/Text&gt;&#13;&#10;                &lt;Text style={{ fontSize: 16, color: '#4B5563', lineHeight: 1.6, flex: 1 }}&gt;【A 的关键特征】&lt;/Text&gt;&#13;&#10;            &lt;/Box&gt;&#13;&#10;            &lt;Box style={{ flexDirection: 'row', gap: 10, alignItems: 'flex-start' }}&gt;&#13;&#10;                &lt;Text style={{ fontSize: 16, color: '#9CA3AF', fontWeight: 'bold' }}&gt;·&lt;/Text&gt;&#13;&#10;                &lt;Text style={{ fontSize: 16, color: '#4B5563', lineHeight: 1.6, flex: 1 }}&gt;【A 什么时候成立】&lt;/Text&gt;&#13;&#10;            &lt;/Box&gt;&#13;&#10;            &lt;Box style={{ flexDirection: 'row', gap: 10, alignItems: 'flex-start' }}&gt;&#13;&#10;                &lt;Text style={{ fontSize: 16, color: '#9CA3AF', fontWeight: 'bold' }}&gt;·&lt;/Text&gt;&#13;&#10;                &lt;Text style={{ fontSize: 16, color: '#4B5563', lineHeight: 1.6, flex: 1 }}&gt;【A 常见误用】&lt;/Text&gt;&#13;&#10;            &lt;/Box&gt;&#13;&#10;        &lt;/Box&gt;&#13;&#10;        &lt;Box style={{ width: 1, background: '#E5E7EB' }} /&gt;&#13;&#10;        &lt;Box style={{ flex: 1, flexDirection: 'column', gap: 10 }}&gt;&#13;&#10;            &lt;Text style={{ fontSize: 20, fontWeight: 'bold', color: '#1F2937' }}&gt;【B 说法 / 新知识】&lt;/Text&gt;&#13;&#10;            &lt;Box style={{ width: 36, height: 3, background: '#0F766E', marginTop: 2, marginBottom: 4 }} /&gt;&#13;&#10;            &lt;Box style={{ flexDirection: 'row', gap: 10, alignItems: 'flex-start' }}&gt;&#13;&#10;                &lt;Text style={{ fontSize: 16, color: '#0F766E', fontWeight: 'bold' }}&gt;·&lt;/Text&gt;&#13;&#10;                &lt;Text style={{ fontSize: 16, color: '#4B5563', lineHeight: 1.6, flex: 1 }}&gt;【B 的关键特征】&lt;/Text&gt;&#13;&#10;            &lt;/Box&gt;&#13;&#10;            &lt;Box style={{ flexDirection: 'row', gap: 10, alignItems: 'flex-start' }}&gt;&#13;&#10;                &lt;Text style={{ fontSize: 16, color: '#0F766E', fontWeight: 'bold' }}&gt;·&lt;/Text&gt;&#13;&#10;                &lt;Text style={{ fontSize: 16, color: '#4B5563', lineHeight: 1.6, flex: 1 }}&gt;【B 和 A 的真正区别】&lt;/Text&gt;&#13;&#10;            &lt;/Box&gt;&#13;&#10;            &lt;Box style={{ flexDirection: 'row', gap: 10, alignItems: 'flex-start' }}&gt;&#13;&#10;                &lt;Text style={{ fontSize: 16, color: '#0F766E', fontWeight: 'bold' }}&gt;·&lt;/Text&gt;&#13;&#10;                &lt;Text style={{ fontSize: 16, color: '#4B5563', lineHeight: 1.6, flex: 1 }}&gt;【B 用错会出什么问题】&lt;/Text&gt;&#13;&#10;            &lt;/Box&gt;&#13;&#10;        &lt;/Box&gt;&#13;&#10;    &lt;/Box&gt;&#13;&#10;    &lt;Box style={{ flexDirection: 'row', gap: 14, alignItems: 'center', marginTop: 20 }}&gt;&#13;&#10;        &lt;Box style={{ width: 4, height: 24, background: '#0F766E' }} /&gt;&#13;&#10;        &lt;Text style={{ fontSize: 17, color: '#1F2937', lineHeight: 1.5, flex: 1 }}&gt;分不清 A 和 B，多半是因为只记了名字没记条件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6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8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对比辨析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1581150" y="657225"/>
            <a:ext cx="0" cy="0"/>
          </a:xfrm>
          <a:prstGeom prst="rect"/>
        </p:spPr>
        <p:txBody>
          <a:bodyPr wrap="none" lIns="0" tIns="0" rIns="0" bIns="0"/>
          <a:p>
            <a:pPr/>
            <a:endParaRPr/>
          </a:p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容易混的两件事，摆一起看</a:t>
            </a:r>
            <a:endParaRPr/>
          </a:p>
        </p:txBody>
      </p:sp>
      <p:sp>
        <p:nvSpPr>
          <p:cNvPr id="212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571500" y="1724025"/>
            <a:ext cx="5143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【</a:t>
            </a:r>
            <a:r>
              <a:rPr lang="en-US" sz="150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A </a:t>
            </a: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说法</a:t>
            </a:r>
            <a:r>
              <a:rPr lang="en-US" sz="150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旧知识】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571500" y="2066925"/>
            <a:ext cx="342900" cy="2857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571500" y="2228850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9CA3AF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742950" y="2228850"/>
            <a:ext cx="497205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A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的关键特征】</a:t>
            </a:r>
            <a:endParaRPr/>
          </a:p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571500" y="2619375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9CA3AF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742950" y="2619375"/>
            <a:ext cx="497205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A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什么时候成立】</a:t>
            </a:r>
            <a:endParaRPr/>
          </a:p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571500" y="3009900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9CA3AF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742950" y="3009900"/>
            <a:ext cx="497205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A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常见误用】</a:t>
            </a:r>
            <a:endParaRPr/>
          </a:p>
        </p:txBody>
      </p:sp>
      <p:sp>
        <p:nvSpPr>
          <p:cNvPr id="221" name=""/>
          <p:cNvSpPr/>
          <p:nvPr/>
        </p:nvSpPr>
        <p:spPr>
          <a:xfrm rot="0" flipH="0" flipV="0">
            <a:off x="6096000" y="1724025"/>
            <a:ext cx="9525" cy="158115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6486525" y="1724025"/>
            <a:ext cx="51339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【</a:t>
            </a:r>
            <a:r>
              <a:rPr lang="en-US" sz="150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B </a:t>
            </a: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说法</a:t>
            </a:r>
            <a:r>
              <a:rPr lang="en-US" sz="150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500" b="1">
                <a:solidFill>
                  <a:srgbClr val="1F2937"/>
                </a:solidFill>
                <a:latin typeface="Microsoft YaHei"/>
                <a:ea typeface="Microsoft YaHei"/>
              </a:rPr>
              <a:t>新知识】</a:t>
            </a:r>
            <a:endParaRPr/>
          </a:p>
        </p:txBody>
      </p:sp>
      <p:sp>
        <p:nvSpPr>
          <p:cNvPr id="223" name=""/>
          <p:cNvSpPr/>
          <p:nvPr/>
        </p:nvSpPr>
        <p:spPr>
          <a:xfrm rot="0" flipH="0" flipV="0">
            <a:off x="6486525" y="2066925"/>
            <a:ext cx="342900" cy="2857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6486525" y="2228850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6657975" y="2228850"/>
            <a:ext cx="49625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B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的关键特征】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6486525" y="2619375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6657975" y="2619375"/>
            <a:ext cx="49625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B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和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 A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的真正区别】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6486525" y="3009900"/>
            <a:ext cx="76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200" b="1">
                <a:solidFill>
                  <a:srgbClr val="0F766E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6657975" y="3009900"/>
            <a:ext cx="49625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B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用错会出什么问题】</a:t>
            </a:r>
            <a:endParaRPr/>
          </a:p>
        </p:txBody>
      </p:sp>
      <p:sp>
        <p:nvSpPr>
          <p:cNvPr id="230" name=""/>
          <p:cNvSpPr/>
          <p:nvPr/>
        </p:nvSpPr>
        <p:spPr>
          <a:xfrm rot="0" flipH="0" flipV="0">
            <a:off x="571500" y="353377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742950" y="349567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分不清</a:t>
            </a:r>
            <a:r>
              <a:rPr lang="en-US" sz="1275">
                <a:solidFill>
                  <a:srgbClr val="1F2937"/>
                </a:solidFill>
                <a:latin typeface="Microsoft YaHei"/>
                <a:ea typeface="Microsoft YaHei"/>
              </a:rPr>
              <a:t xml:space="preserve"> A </a:t>
            </a: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和</a:t>
            </a:r>
            <a:r>
              <a:rPr lang="en-US" sz="1275">
                <a:solidFill>
                  <a:srgbClr val="1F2937"/>
                </a:solidFill>
                <a:latin typeface="Microsoft YaHei"/>
                <a:ea typeface="Microsoft YaHei"/>
              </a:rPr>
              <a:t xml:space="preserve"> B</a:t>
            </a: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，多半是因为只记了名字没记条件。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571500" y="398145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11458575" y="39814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234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35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易错对照&lt;/Text&gt;&#13;&#10;        &lt;/Box&gt;&#13;&#10;        &lt;Text style={{ fontSize: 16, color: '#9CA3AF', letterSpacing: 1 }}&gt;&lt;/Text&gt;&#13;&#10;    &lt;/Box&gt;&#13;&#10;    &lt;Text style={{ fontSize: 38, fontWeight: 'bold', color: '#1F2937', marginTop: 18 }}&gt;四个高频错误，先认出来&lt;/Text&gt;&#13;&#10;    &lt;Box style={{ width: '100%', height: 1, background: '#E5E7EB', marginTop: 16 }} /&gt;&#13;&#10;    &lt;Box style={{ flexDirection: 'column', marginTop: 16 }}&gt;&#13;&#10;        &lt;Box style={{ flexDirection: 'row', background: '#0F766E' }}&gt;&#13;&#10;            &lt;Box style={{ width: '26%', padding: '11px 16px' }}&gt;&#13;&#10;                &lt;Text style={{ fontSize: 16, fontWeight: 'bold', color: '#FFFFFF' }}&gt;错在哪&lt;/Text&gt;&#13;&#10;            &lt;/Box&gt;&#13;&#10;            &lt;Box style={{ width: '37%', padding: '11px 16px' }}&gt;&#13;&#10;                &lt;Text style={{ fontSize: 16, fontWeight: 'bold', color: '#FFFFFF' }}&gt;长什么样&lt;/Text&gt;&#13;&#10;            &lt;/Box&gt;&#13;&#10;            &lt;Box style={{ width: '37%', padding: '11px 16px' }}&gt;&#13;&#10;                &lt;Text style={{ fontSize: 16, fontWeight: 'bold', color: '#FFFFFF' }}&gt;怎么改&lt;/Text&gt;&#13;&#10;            &lt;/Box&gt;&#13;&#10;        &lt;/Box&gt;&#13;&#10;            &lt;Box style={{ flexDirection: 'row', borderBottom: '1px solid #E5E7EB' }}&gt;&#13;&#10;                &lt;Box style={{ width: '26%', padding: '12px 16px' }}&gt;&#13;&#10;                    &lt;Text style={{ fontSize: 16, color: '#1F2937', fontWeight: 'bold', lineHeight: 1.45 }}&gt;【错误一】&lt;/Text&gt;&#13;&#10;                &lt;/Box&gt;&#13;&#10;                &lt;Box style={{ width: '37%', padding: '12px 16px' }}&gt;&#13;&#10;                    &lt;Text style={{ fontSize: 16, color: '#4B5563', fontWeight: 'normal', lineHeight: 1.45 }}&gt;【学生的典型写法，原样抄一句】&lt;/Text&gt;&#13;&#10;                &lt;/Box&gt;&#13;&#10;                &lt;Box style={{ width: '37%', padding: '12px 16px' }}&gt;&#13;&#10;                    &lt;Text style={{ fontSize: 16, color: '#4B5563', fontWeight: 'normal', lineHeight: 1.45 }}&gt;【一句话纠正】&lt;/Text&gt;&#13;&#10;                &lt;/Box&gt;&#13;&#10;            &lt;/Box&gt;&#13;&#10;            &lt;Box style={{ flexDirection: 'row', borderBottom: '1px solid #E5E7EB' }}&gt;&#13;&#10;                &lt;Box style={{ width: '26%', padding: '12px 16px' }}&gt;&#13;&#10;                    &lt;Text style={{ fontSize: 16, color: '#1F2937', fontWeight: 'bold', lineHeight: 1.45 }}&gt;【错误二】&lt;/Text&gt;&#13;&#10;                &lt;/Box&gt;&#13;&#10;                &lt;Box style={{ width: '37%', padding: '12px 16px' }}&gt;&#13;&#10;                    &lt;Text style={{ fontSize: 16, color: '#4B5563', fontWeight: 'normal', lineHeight: 1.45 }}&gt;【学生的典型写法】&lt;/Text&gt;&#13;&#10;                &lt;/Box&gt;&#13;&#10;                &lt;Box style={{ width: '37%', padding: '12px 16px' }}&gt;&#13;&#10;                    &lt;Text style={{ fontSize: 16, color: '#4B5563', fontWeight: 'normal', lineHeight: 1.45 }}&gt;【一句话纠正】&lt;/Text&gt;&#13;&#10;                &lt;/Box&gt;&#13;&#10;            &lt;/Box&gt;&#13;&#10;            &lt;Box style={{ flexDirection: 'row', borderBottom: '1px solid #E5E7EB' }}&gt;&#13;&#10;                &lt;Box style={{ width: '26%', padding: '12px 16px' }}&gt;&#13;&#10;                    &lt;Text style={{ fontSize: 16, color: '#1F2937', fontWeight: 'bold', lineHeight: 1.45 }}&gt;【错误三】&lt;/Text&gt;&#13;&#10;                &lt;/Box&gt;&#13;&#10;                &lt;Box style={{ width: '37%', padding: '12px 16px' }}&gt;&#13;&#10;                    &lt;Text style={{ fontSize: 16, color: '#4B5563', fontWeight: 'normal', lineHeight: 1.45 }}&gt;【学生的典型写法】&lt;/Text&gt;&#13;&#10;                &lt;/Box&gt;&#13;&#10;                &lt;Box style={{ width: '37%', padding: '12px 16px' }}&gt;&#13;&#10;                    &lt;Text style={{ fontSize: 16, color: '#4B5563', fontWeight: 'normal', lineHeight: 1.45 }}&gt;【一句话纠正】&lt;/Text&gt;&#13;&#10;                &lt;/Box&gt;&#13;&#10;            &lt;/Box&gt;&#13;&#10;            &lt;Box style={{ flexDirection: 'row', borderBottom: '1px solid #E5E7EB' }}&gt;&#13;&#10;                &lt;Box style={{ width: '26%', padding: '12px 16px' }}&gt;&#13;&#10;                    &lt;Text style={{ fontSize: 16, color: '#1F2937', fontWeight: 'bold', lineHeight: 1.45 }}&gt;【错误四】&lt;/Text&gt;&#13;&#10;                &lt;/Box&gt;&#13;&#10;                &lt;Box style={{ width: '37%', padding: '12px 16px' }}&gt;&#13;&#10;                    &lt;Text style={{ fontSize: 16, color: '#4B5563', fontWeight: 'normal', lineHeight: 1.45 }}&gt;【学生的典型写法】&lt;/Text&gt;&#13;&#10;                &lt;/Box&gt;&#13;&#10;                &lt;Box style={{ width: '37%', padding: '12px 16px' }}&gt;&#13;&#10;                    &lt;Text style={{ fontSize: 16, color: '#4B5563', fontWeight: 'normal', lineHeight: 1.45 }}&gt;【一句话纠正】&lt;/Text&gt;&#13;&#10;                &lt;/Box&gt;&#13;&#10;            &lt;/Box&gt;&#13;&#10;    &lt;/Box&gt;    &lt;Box style={{ flexDirection: 'row', gap: 14, alignItems: 'center', marginTop: 16 }}&gt;&#13;&#10;        &lt;Box style={{ width: 4, height: 24, background: '#0F766E' }} /&gt;&#13;&#10;        &lt;Text style={{ fontSize: 17, color: '#1F2937', lineHeight: 1.5, flex: 1 }}&gt;这一页让学生先自己指出错在哪，再翻答案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7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37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易错对照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1581150" y="657225"/>
            <a:ext cx="0" cy="0"/>
          </a:xfrm>
          <a:prstGeom prst="rect"/>
        </p:spPr>
        <p:txBody>
          <a:bodyPr wrap="none" lIns="0" tIns="0" rIns="0" bIns="0"/>
          <a:p>
            <a:pPr/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四个高频错误，先认出来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42" name=""/>
          <p:cNvSpPr/>
          <p:nvPr/>
        </p:nvSpPr>
        <p:spPr>
          <a:xfrm rot="0" flipH="0" flipV="0">
            <a:off x="571500" y="1704975"/>
            <a:ext cx="11049000" cy="4000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723900" y="1809750"/>
            <a:ext cx="257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错在哪</a:t>
            </a:r>
            <a:endParaRPr/>
          </a:p>
        </p:txBody>
      </p:sp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3600450" y="1809750"/>
            <a:ext cx="37814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长什么样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7686675" y="1809750"/>
            <a:ext cx="37814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FFFFF"/>
                </a:solidFill>
                <a:latin typeface="Microsoft YaHei"/>
                <a:ea typeface="Microsoft YaHei"/>
              </a:rPr>
              <a:t>怎么改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571500" y="2105025"/>
            <a:ext cx="11049000" cy="514350"/>
          </a:xfrm>
          <a:custGeom>
            <a:pathLst>
              <a:path w="1160" h="54">
                <a:moveTo>
                  <a:pt x="0" y="53"/>
                </a:moveTo>
                <a:lnTo>
                  <a:pt x="1160" y="53"/>
                </a:lnTo>
                <a:lnTo>
                  <a:pt x="1160" y="54"/>
                </a:lnTo>
                <a:lnTo>
                  <a:pt x="0" y="54"/>
                </a:lnTo>
                <a:close/>
              </a:path>
            </a:pathLst>
          </a:custGeom>
          <a:solidFill>
            <a:srgbClr val="E5E7EB"/>
          </a:solidFill>
          <a:ln/>
        </p:spPr>
        <p:txBody>
          <a:bodyPr/>
          <a:p/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723900" y="2219325"/>
            <a:ext cx="257175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【错误一】</a:t>
            </a:r>
            <a:endParaRPr/>
          </a:p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3600450" y="2219325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【学生的典型写法，原样抄一句】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7686675" y="2219325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【一句话纠正】</a:t>
            </a:r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571500" y="2609850"/>
            <a:ext cx="11049000" cy="514350"/>
          </a:xfrm>
          <a:custGeom>
            <a:pathLst>
              <a:path w="1160" h="54">
                <a:moveTo>
                  <a:pt x="0" y="53"/>
                </a:moveTo>
                <a:lnTo>
                  <a:pt x="1160" y="53"/>
                </a:lnTo>
                <a:lnTo>
                  <a:pt x="1160" y="54"/>
                </a:lnTo>
                <a:lnTo>
                  <a:pt x="0" y="54"/>
                </a:lnTo>
                <a:close/>
              </a:path>
            </a:pathLst>
          </a:custGeom>
          <a:solidFill>
            <a:srgbClr val="E5E7EB"/>
          </a:solidFill>
          <a:ln/>
        </p:spPr>
        <p:txBody>
          <a:bodyPr/>
          <a:p/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723900" y="2724150"/>
            <a:ext cx="257175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【错误二】</a:t>
            </a:r>
            <a:endParaRPr/>
          </a:p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3600450" y="2724150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【学生的典型写法】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7686675" y="2724150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【一句话纠正】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571500" y="3114675"/>
            <a:ext cx="11049000" cy="514350"/>
          </a:xfrm>
          <a:custGeom>
            <a:pathLst>
              <a:path w="1160" h="54">
                <a:moveTo>
                  <a:pt x="0" y="53"/>
                </a:moveTo>
                <a:lnTo>
                  <a:pt x="1160" y="53"/>
                </a:lnTo>
                <a:lnTo>
                  <a:pt x="1160" y="54"/>
                </a:lnTo>
                <a:lnTo>
                  <a:pt x="0" y="54"/>
                </a:lnTo>
                <a:close/>
              </a:path>
            </a:pathLst>
          </a:custGeom>
          <a:solidFill>
            <a:srgbClr val="E5E7EB"/>
          </a:solidFill>
          <a:ln/>
        </p:spPr>
        <p:txBody>
          <a:bodyPr/>
          <a:p/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723900" y="3228975"/>
            <a:ext cx="257175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【错误三】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3600450" y="3228975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【学生的典型写法】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7686675" y="3228975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【一句话纠正】</a:t>
            </a:r>
            <a:endParaRPr/>
          </a:p>
        </p:txBody>
      </p:sp>
      <p:sp>
        <p:nvSpPr>
          <p:cNvPr id="258" name=""/>
          <p:cNvSpPr/>
          <p:nvPr/>
        </p:nvSpPr>
        <p:spPr>
          <a:xfrm rot="0" flipH="0" flipV="0">
            <a:off x="571500" y="3619500"/>
            <a:ext cx="11049000" cy="514350"/>
          </a:xfrm>
          <a:custGeom>
            <a:pathLst>
              <a:path w="1160" h="54">
                <a:moveTo>
                  <a:pt x="0" y="53"/>
                </a:moveTo>
                <a:lnTo>
                  <a:pt x="1160" y="53"/>
                </a:lnTo>
                <a:lnTo>
                  <a:pt x="1160" y="54"/>
                </a:lnTo>
                <a:lnTo>
                  <a:pt x="0" y="54"/>
                </a:lnTo>
                <a:close/>
              </a:path>
            </a:pathLst>
          </a:custGeom>
          <a:solidFill>
            <a:srgbClr val="E5E7EB"/>
          </a:solidFill>
          <a:ln/>
        </p:spPr>
        <p:txBody>
          <a:bodyPr/>
          <a:p/>
        </p:txBody>
      </p:sp>
      <p:sp>
        <p:nvSpPr>
          <p:cNvPr id="259" name="" descr="{&quot;isTemplate&quot;:true,&quot;type&quot;:&quot;text&quot;}"/>
          <p:cNvSpPr txBox="1"/>
          <p:nvPr/>
        </p:nvSpPr>
        <p:spPr>
          <a:xfrm rot="0" flipH="0" flipV="0">
            <a:off x="723900" y="3733800"/>
            <a:ext cx="257175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 b="1">
                <a:solidFill>
                  <a:srgbClr val="1F2937"/>
                </a:solidFill>
                <a:latin typeface="Microsoft YaHei"/>
                <a:ea typeface="Microsoft YaHei"/>
              </a:rPr>
              <a:t>【错误四】</a:t>
            </a:r>
            <a:endParaRPr/>
          </a:p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3600450" y="3733800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【学生的典型写法】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7686675" y="3733800"/>
            <a:ext cx="37814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【一句话纠正】</a:t>
            </a:r>
            <a:endParaRPr/>
          </a:p>
        </p:txBody>
      </p:sp>
      <p:sp>
        <p:nvSpPr>
          <p:cNvPr id="262" name=""/>
          <p:cNvSpPr/>
          <p:nvPr/>
        </p:nvSpPr>
        <p:spPr>
          <a:xfrm rot="0" flipH="0" flipV="0">
            <a:off x="571500" y="431482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742950" y="427672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这一页让学生先自己指出错在哪，再翻答案。</a:t>
            </a:r>
            <a:endParaRPr/>
          </a:p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571500" y="476250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11458575" y="47625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07</a:t>
            </a:r>
            <a:endParaRPr/>
          </a:p>
        </p:txBody>
      </p:sp>
      <p:sp>
        <p:nvSpPr>
          <p:cNvPr id="266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67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例题精讲&lt;/Text&gt;&#13;&#10;        &lt;/Box&gt;&#13;&#10;        &lt;Text style={{ fontSize: 16, color: '#9CA3AF', letterSpacing: 1 }}&gt;板书跟着走&lt;/Text&gt;&#13;&#10;    &lt;/Box&gt;&#13;&#10;    &lt;Text style={{ fontSize: 38, fontWeight: 'bold', color: '#1F2937', marginTop: 18 }}&gt;例题：一道题讲透一个方法&lt;/Text&gt;&#13;&#10;    &lt;Box style={{ width: '100%', height: 1, background: '#E5E7EB', marginTop: 16 }} /&gt;&#13;&#10;    &lt;Box style={{ flexDirection: 'column', background: '#F3F4F6', padding: '14px 20px', marginTop: 18 }}&gt;&#13;&#10;        &lt;Text style={{ fontSize: 14, color: '#0F766E', letterSpacing: 2, marginBottom: 6 }}&gt;题目&lt;/Text&gt;&#13;&#10;        &lt;Text style={{ fontSize: 18, color: '#1F2937', lineHeight: 1.55 }}&gt;【题干原样写在这里，条件、单位、问什么都别省。一句话说不完就分两行。】&lt;/Text&gt;&#13;&#10;    &lt;/Box&gt;&#13;&#10;    &lt;Box style={{ flexDirection: 'column', marginTop: 10 }}&gt;&#13;&#10;        &lt;Box style={{ flexDirection: 'row', gap: 14, alignItems: 'flex-start', padding: '7px 0' }}&gt;&#13;&#10;            &lt;Text style={{ fontSize: 16, fontWeight: 'bold', color: '#0F766E', width: 24 }}&gt;1&lt;/Text&gt;&#13;&#10;            &lt;Text style={{ fontSize: 17, color: '#4B5563', lineHeight: 1.5, flex: 1 }}&gt;【第一步做什么，为什么先做这一步】&lt;/Text&gt;&#13;&#10;        &lt;/Box&gt;&#13;&#10;        &lt;Box style={{ flexDirection: 'row', gap: 14, alignItems: 'flex-start', padding: '7px 0' }}&gt;&#13;&#10;            &lt;Text style={{ fontSize: 16, fontWeight: 'bold', color: '#0F766E', width: 24 }}&gt;2&lt;/Text&gt;&#13;&#10;            &lt;Text style={{ fontSize: 17, color: '#4B5563', lineHeight: 1.5, flex: 1 }}&gt;【第二步，写出关键式子或操作】&lt;/Text&gt;&#13;&#10;        &lt;/Box&gt;&#13;&#10;        &lt;Box style={{ flexDirection: 'row', gap: 14, alignItems: 'flex-start', padding: '7px 0' }}&gt;&#13;&#10;            &lt;Text style={{ fontSize: 16, fontWeight: 'bold', color: '#0F766E', width: 24 }}&gt;3&lt;/Text&gt;&#13;&#10;            &lt;Text style={{ fontSize: 17, color: '#4B5563', lineHeight: 1.5, flex: 1 }}&gt;【第三步，注意这里最容易错的地方】&lt;/Text&gt;&#13;&#10;        &lt;/Box&gt;&#13;&#10;        &lt;Box style={{ flexDirection: 'row', gap: 14, alignItems: 'flex-start', padding: '7px 0' }}&gt;&#13;&#10;            &lt;Text style={{ fontSize: 16, fontWeight: 'bold', color: '#0F766E', width: 24 }}&gt;4&lt;/Text&gt;&#13;&#10;            &lt;Text style={{ fontSize: 17, color: '#4B5563', lineHeight: 1.5, flex: 1 }}&gt;【第四步，回到题目问的那句话】&lt;/Text&gt;&#13;&#10;        &lt;/Box&gt;&#13;&#10;    &lt;/Box&gt;&#13;&#10;    &lt;Box style={{ flexDirection: 'row', gap: 12, alignItems: 'center', background: '#0F766E', padding: '10px 18px', marginTop: 12 }}&gt;&#13;&#10;        &lt;Text style={{ fontSize: 15, color: '#FFFFFF', letterSpacing: 2 }}&gt;结论&lt;/Text&gt;&#13;&#10;        &lt;Text style={{ fontSize: 17, color: '#FFFFFF', lineHeight: 1.45, flex: 1 }}&gt;【结论一句话：这道题真正考的是——】&lt;/Text&gt;&#13;&#10;    &lt;/Box&gt;&#13;&#10;    &lt;Box style={{ flexDirection: 'row', gap: 14, alignItems: 'center', marginTop: 14 }}&gt;&#13;&#10;        &lt;Box style={{ width: 4, height: 24, background: '#0F766E' }} /&gt;&#13;&#10;        &lt;Text style={{ fontSize: 17, color: '#1F2937', lineHeight: 1.5, flex: 1 }}&gt;【一句提醒：同类题的自检动作】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8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9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例题精讲</a:t>
            </a:r>
            <a:endParaRPr/>
          </a:p>
        </p:txBody>
      </p:sp>
      <p:sp>
        <p:nvSpPr>
          <p:cNvPr id="271" name="" descr="{&quot;isTemplate&quot;:true,&quot;type&quot;:&quot;text&quot;}"/>
          <p:cNvSpPr txBox="1"/>
          <p:nvPr/>
        </p:nvSpPr>
        <p:spPr>
          <a:xfrm rot="0" flipH="0" flipV="0">
            <a:off x="1581150" y="561975"/>
            <a:ext cx="8096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板书跟着走</a:t>
            </a:r>
            <a:endParaRPr/>
          </a:p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例题：一道题讲透一个方法</a:t>
            </a:r>
            <a:endParaRPr/>
          </a:p>
        </p:txBody>
      </p:sp>
      <p:sp>
        <p:nvSpPr>
          <p:cNvPr id="273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74" name=""/>
          <p:cNvSpPr/>
          <p:nvPr/>
        </p:nvSpPr>
        <p:spPr>
          <a:xfrm rot="0" flipH="0" flipV="0">
            <a:off x="571500" y="1724025"/>
            <a:ext cx="11049000" cy="809625"/>
          </a:xfrm>
          <a:prstGeom prst="rect">
            <a:avLst/>
          </a:prstGeom>
          <a:solidFill>
            <a:srgbClr val="F3F4F6"/>
          </a:solidFill>
          <a:ln/>
        </p:spPr>
        <p:txBody>
          <a:bodyPr/>
          <a:p/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762000" y="1857375"/>
            <a:ext cx="10668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0F766E"/>
                </a:solidFill>
                <a:latin typeface="Microsoft YaHei"/>
                <a:ea typeface="Microsoft YaHei"/>
              </a:rPr>
              <a:t>题目</a:t>
            </a:r>
            <a:endParaRPr/>
          </a:p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762000" y="2076450"/>
            <a:ext cx="10668000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1F2937"/>
                </a:solidFill>
                <a:latin typeface="Microsoft YaHei"/>
                <a:ea typeface="Microsoft YaHei"/>
              </a:rPr>
              <a:t>【题干原样写在这里，条件、单位、问什么都别省。一句话说不完就分两行。】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571500" y="2695575"/>
            <a:ext cx="228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766E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933450" y="2695575"/>
            <a:ext cx="106870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【第一步做什么，为什么先做这一步】</a:t>
            </a:r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571500" y="3124200"/>
            <a:ext cx="228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766E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933450" y="3124200"/>
            <a:ext cx="106870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【第二步，写出关键式子或操作】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571500" y="3552825"/>
            <a:ext cx="228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766E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933450" y="3552825"/>
            <a:ext cx="106870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【第三步，注意这里最容易错的地方】</a:t>
            </a:r>
            <a:endParaRPr/>
          </a:p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571500" y="3981450"/>
            <a:ext cx="228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766E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933450" y="3981450"/>
            <a:ext cx="106870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4B5563"/>
                </a:solidFill>
                <a:latin typeface="Microsoft YaHei"/>
                <a:ea typeface="Microsoft YaHei"/>
              </a:rPr>
              <a:t>【第四步，回到题目问的那句话】</a:t>
            </a:r>
            <a:endParaRPr/>
          </a:p>
        </p:txBody>
      </p:sp>
      <p:sp>
        <p:nvSpPr>
          <p:cNvPr id="285" name=""/>
          <p:cNvSpPr/>
          <p:nvPr/>
        </p:nvSpPr>
        <p:spPr>
          <a:xfrm rot="0" flipH="0" flipV="0">
            <a:off x="571500" y="4457700"/>
            <a:ext cx="11049000" cy="4762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742950" y="4610100"/>
            <a:ext cx="3238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结论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1181100" y="4552950"/>
            <a:ext cx="10267950" cy="2857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75">
                <a:solidFill>
                  <a:srgbClr val="FFFFFF"/>
                </a:solidFill>
                <a:latin typeface="Microsoft YaHei"/>
                <a:ea typeface="Microsoft YaHei"/>
              </a:rPr>
              <a:t>【结论一句话：这道题真正考的是——】</a:t>
            </a:r>
            <a:endParaRPr/>
          </a:p>
        </p:txBody>
      </p:sp>
      <p:sp>
        <p:nvSpPr>
          <p:cNvPr id="288" name=""/>
          <p:cNvSpPr/>
          <p:nvPr/>
        </p:nvSpPr>
        <p:spPr>
          <a:xfrm rot="0" flipH="0" flipV="0">
            <a:off x="571500" y="5105400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742950" y="5067300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【一句提醒：同类题的自检动作】</a:t>
            </a:r>
            <a:endParaRPr/>
          </a:p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571500" y="5553075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11458575" y="5553075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  <p:sp>
        <p:nvSpPr>
          <p:cNvPr id="292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293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课堂练习&lt;/Text&gt;&#13;&#10;        &lt;/Box&gt;&#13;&#10;        &lt;Text style={{ fontSize: 16, color: '#9CA3AF', letterSpacing: 1 }}&gt;限时 8 分钟&lt;/Text&gt;&#13;&#10;    &lt;/Box&gt;&#13;&#10;    &lt;Text style={{ fontSize: 38, fontWeight: 'bold', color: '#1F2937', marginTop: 18 }}&gt;当堂练三道，不许看书&lt;/Text&gt;&#13;&#10;    &lt;Box style={{ width: '100%', height: 1, background: '#E5E7EB', marginTop: 16 }} /&gt;&#13;&#10;    &lt;Box style={{ flexDirection: 'column', marginTop: 12 }}&gt;&#13;&#10;        &lt;Box style={{ flexDirection: 'row', gap: 16, padding: '13px 0' }}&gt;&#13;&#10;            &lt;Box style={{ width: 30, height: 30, background: '#0F766E', alignItems: 'center', justifyContent: 'center', marginTop: 2 }}&gt;&#13;&#10;                &lt;Text style={{ fontSize: 15, fontWeight: 'bold', color: '#FFFFFF' }}&gt;1&lt;/Text&gt;&#13;&#10;            &lt;/Box&gt;&#13;&#10;            &lt;Box style={{ flexDirection: 'column', gap: 5, flex: 1 }}&gt;&#13;&#10;                &lt;Text style={{ fontSize: 18, color: '#1F2937', fontWeight: 'bold', lineHeight: 1.45 }}&gt;【练习一：最基础的模仿题】&lt;/Text&gt;&#13;&#10;                &lt;Text style={{ fontSize: 15, color: '#4B5563', lineHeight: 1.5 }}&gt;提示：【套哪个步骤】　答案：【　　】&lt;/Text&gt;&#13;&#10;            &lt;/Box&gt;&#13;&#10;        &lt;/Box&gt;&#13;&#10;        &lt;Box style={{ width: '100%', height: 1, background: '#E5E7EB' }} /&gt;&#13;&#10;        &lt;Box style={{ flexDirection: 'row', gap: 16, padding: '13px 0' }}&gt;&#13;&#10;            &lt;Box style={{ width: 30, height: 30, background: '#0F766E', alignItems: 'center', justifyContent: 'center', marginTop: 2 }}&gt;&#13;&#10;                &lt;Text style={{ fontSize: 15, fontWeight: 'bold', color: '#FFFFFF' }}&gt;2&lt;/Text&gt;&#13;&#10;            &lt;/Box&gt;&#13;&#10;            &lt;Box style={{ flexDirection: 'column', gap: 5, flex: 1 }}&gt;&#13;&#10;                &lt;Text style={{ fontSize: 18, color: '#1F2937', fontWeight: 'bold', lineHeight: 1.45 }}&gt;【练习二：变一个条件】&lt;/Text&gt;&#13;&#10;                &lt;Text style={{ fontSize: 15, color: '#4B5563', lineHeight: 1.5 }}&gt;提示：【哪里变了，为什么还成立】　答案：【　　】&lt;/Text&gt;&#13;&#10;            &lt;/Box&gt;&#13;&#10;        &lt;/Box&gt;&#13;&#10;        &lt;Box style={{ width: '100%', height: 1, background: '#E5E7EB' }} /&gt;&#13;&#10;        &lt;Box style={{ flexDirection: 'row', gap: 16, padding: '13px 0' }}&gt;&#13;&#10;            &lt;Box style={{ width: 30, height: 30, background: '#0F766E', alignItems: 'center', justifyContent: 'center', marginTop: 2 }}&gt;&#13;&#10;                &lt;Text style={{ fontSize: 15, fontWeight: 'bold', color: '#FFFFFF' }}&gt;3&lt;/Text&gt;&#13;&#10;            &lt;/Box&gt;&#13;&#10;            &lt;Box style={{ flexDirection: 'column', gap: 5, flex: 1 }}&gt;&#13;&#10;                &lt;Text style={{ fontSize: 18, color: '#1F2937', fontWeight: 'bold', lineHeight: 1.45 }}&gt;【练习三：容易错的坑】&lt;/Text&gt;&#13;&#10;                &lt;Text style={{ fontSize: 15, color: '#4B5563', lineHeight: 1.5 }}&gt;提示：【先判断再算】　答案：【　　】&lt;/Text&gt;&#13;&#10;            &lt;/Box&gt;&#13;&#10;        &lt;/Box&gt;&#13;&#10;    &lt;/Box&gt;&#13;&#10;    &lt;Box style={{ flexDirection: 'row', gap: 14, alignItems: 'center', marginTop: 22 }}&gt;&#13;&#10;        &lt;Box style={{ width: 4, height: 24, background: '#0F766E' }} /&gt;&#13;&#10;        &lt;Text style={{ fontSize: 17, color: '#1F2937', lineHeight: 1.5, flex: 1 }}&gt;做完立刻对答案，错的当场讲，别留到下课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09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95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课堂练习</a:t>
            </a:r>
            <a:endParaRPr/>
          </a:p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1581150" y="561975"/>
            <a:ext cx="857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限时</a:t>
            </a:r>
            <a:r>
              <a:rPr lang="en-US" sz="1200" spc="75">
                <a:solidFill>
                  <a:srgbClr val="9CA3AF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当堂练三道，不许看书</a:t>
            </a:r>
            <a:endParaRPr/>
          </a:p>
        </p:txBody>
      </p:sp>
      <p:sp>
        <p:nvSpPr>
          <p:cNvPr id="299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300" name=""/>
          <p:cNvSpPr/>
          <p:nvPr/>
        </p:nvSpPr>
        <p:spPr>
          <a:xfrm rot="0" flipH="0" flipV="0">
            <a:off x="571500" y="1809750"/>
            <a:ext cx="285750" cy="2857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666750" y="186690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1009650" y="1790700"/>
            <a:ext cx="10610850" cy="3048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【练习一：最基础的模仿题】</a:t>
            </a:r>
            <a:endParaRPr/>
          </a:p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1009650" y="2143125"/>
            <a:ext cx="106108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提示：【套哪个步骤】　答案：【　　】</a:t>
            </a:r>
            <a:endParaRPr/>
          </a:p>
        </p:txBody>
      </p:sp>
      <p:sp>
        <p:nvSpPr>
          <p:cNvPr id="304" name=""/>
          <p:cNvSpPr/>
          <p:nvPr/>
        </p:nvSpPr>
        <p:spPr>
          <a:xfrm rot="0" flipH="0" flipV="0">
            <a:off x="571500" y="252412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305" name=""/>
          <p:cNvSpPr/>
          <p:nvPr/>
        </p:nvSpPr>
        <p:spPr>
          <a:xfrm rot="0" flipH="0" flipV="0">
            <a:off x="571500" y="2676525"/>
            <a:ext cx="285750" cy="2857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666750" y="273367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1009650" y="2657475"/>
            <a:ext cx="10610850" cy="3048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【练习二：变一个条件】</a:t>
            </a:r>
            <a:endParaRPr/>
          </a:p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1009650" y="3009900"/>
            <a:ext cx="106108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提示：【哪里变了，为什么还成立】　答案：【　　】</a:t>
            </a:r>
            <a:endParaRPr/>
          </a:p>
        </p:txBody>
      </p:sp>
      <p:sp>
        <p:nvSpPr>
          <p:cNvPr id="309" name=""/>
          <p:cNvSpPr/>
          <p:nvPr/>
        </p:nvSpPr>
        <p:spPr>
          <a:xfrm rot="0" flipH="0" flipV="0">
            <a:off x="571500" y="339090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310" name=""/>
          <p:cNvSpPr/>
          <p:nvPr/>
        </p:nvSpPr>
        <p:spPr>
          <a:xfrm rot="0" flipH="0" flipV="0">
            <a:off x="571500" y="3543300"/>
            <a:ext cx="285750" cy="2857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666750" y="36004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1009650" y="3524250"/>
            <a:ext cx="10610850" cy="3048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【练习三：容易错的坑】</a:t>
            </a:r>
            <a:endParaRPr/>
          </a:p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1009650" y="3876675"/>
            <a:ext cx="106108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提示：【先判断再算】　答案：【　　】</a:t>
            </a:r>
            <a:endParaRPr/>
          </a:p>
        </p:txBody>
      </p:sp>
      <p:sp>
        <p:nvSpPr>
          <p:cNvPr id="314" name=""/>
          <p:cNvSpPr/>
          <p:nvPr/>
        </p:nvSpPr>
        <p:spPr>
          <a:xfrm rot="0" flipH="0" flipV="0">
            <a:off x="571500" y="450532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742950" y="446722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做完立刻对答案，错的当场讲，别留到下课。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571500" y="495300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317" name="" descr="{&quot;isTemplate&quot;:true,&quot;type&quot;:&quot;text&quot;}"/>
          <p:cNvSpPr txBox="1"/>
          <p:nvPr/>
        </p:nvSpPr>
        <p:spPr>
          <a:xfrm rot="0" flipH="0" flipV="0">
            <a:off x="11458575" y="495300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09</a:t>
            </a:r>
            <a:endParaRPr/>
          </a:p>
        </p:txBody>
      </p:sp>
      <p:sp>
        <p:nvSpPr>
          <p:cNvPr id="318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4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作业与预习&lt;/Text&gt;&#13;&#10;        &lt;/Box&gt;&#13;&#10;        &lt;Text style={{ fontSize: 16, color: '#9CA3AF', letterSpacing: 1 }}&gt;下课别急着走，先记这三行&lt;/Text&gt;&#13;&#10;    &lt;/Box&gt;&#13;&#10;    &lt;Text style={{ fontSize: 38, fontWeight: 'bold', color: '#1F2937', marginTop: 18 }}&gt;作业三行，别抄错&lt;/Text&gt;&#13;&#10;    &lt;Box style={{ width: '100%', height: 1, background: '#E5E7EB', marginTop: 16 }} /&gt;&#13;&#10;    &lt;Box style={{ flexDirection: 'column', marginTop: 20 }}&gt;&#13;&#10;        &lt;Box style={{ flexDirection: 'row', background: '#F9FAFB', marginBottom: 12 }}&gt;&#13;&#10;            &lt;Box style={{ width: 96, background: '#0F766E', alignItems: 'center', justifyContent: 'center' }}&gt;&#13;&#10;                &lt;Text style={{ fontSize: 17, color: '#FFFFFF', fontWeight: 'bold', letterSpacing: 2 }}&gt;作业&lt;/Text&gt;&#13;&#10;            &lt;/Box&gt;&#13;&#10;            &lt;Box style={{ flex: 1, flexDirection: 'column', padding: '12px 20px', gap: 5 }}&gt;&#13;&#10;                &lt;Text style={{ fontSize: 16, color: '#4B5563', lineHeight: 1.6 }}&gt;· 【必做：第 X 页第 X 题，写清步骤】&lt;/Text&gt;&#13;&#10;                &lt;Text style={{ fontSize: 16, color: '#4B5563', lineHeight: 1.6 }}&gt;· 【选做：一题拓展，做不完不扣分】&lt;/Text&gt;&#13;&#10;                &lt;Text style={{ fontSize: 16, color: '#4B5563', lineHeight: 1.6 }}&gt;· 【提交方式与截止时间】&lt;/Text&gt;&#13;&#10;            &lt;/Box&gt;&#13;&#10;        &lt;/Box&gt;&#13;&#10;        &lt;Box style={{ flexDirection: 'row', background: '#F9FAFB', marginBottom: 12 }}&gt;&#13;&#10;            &lt;Box style={{ width: 96, background: '#0F766E', alignItems: 'center', justifyContent: 'center' }}&gt;&#13;&#10;                &lt;Text style={{ fontSize: 17, color: '#FFFFFF', fontWeight: 'bold', letterSpacing: 2 }}&gt;预习&lt;/Text&gt;&#13;&#10;            &lt;/Box&gt;&#13;&#10;            &lt;Box style={{ flex: 1, flexDirection: 'column', padding: '12px 20px', gap: 5 }}&gt;&#13;&#10;                &lt;Text style={{ fontSize: 16, color: '#4B5563', lineHeight: 1.6 }}&gt;· 【下一节要看的页码或章节】&lt;/Text&gt;&#13;&#10;                &lt;Text style={{ fontSize: 16, color: '#4B5563', lineHeight: 1.6 }}&gt;· 【带一个问题来：】&lt;/Text&gt;&#13;&#10;                &lt;Text style={{ fontSize: 16, color: '#4B5563', lineHeight: 1.6 }}&gt;· 【下节课开头随机抽人回答】&lt;/Text&gt;&#13;&#10;            &lt;/Box&gt;&#13;&#10;        &lt;/Box&gt;&#13;&#10;    &lt;/Box&gt;&#13;&#10;    &lt;Box style={{ flexDirection: 'row', gap: 14, alignItems: 'center', marginTop: 22 }}&gt;&#13;&#10;        &lt;Box style={{ width: 4, height: 24, background: '#0F766E' }} /&gt;&#13;&#10;        &lt;Text style={{ fontSize: 17, color: '#1F2937', lineHeight: 1.5, flex: 1 }}&gt;作业下次课前收，预习内容下节课随机提问，做好准备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10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" name=""/>
          <p:cNvSpPr/>
          <p:nvPr/>
        </p:nvSpPr>
        <p:spPr>
          <a:xfrm rot="0" flipH="0" flipV="0">
            <a:off x="571500" y="533400"/>
            <a:ext cx="1038225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809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作业与预习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1743075" y="561975"/>
            <a:ext cx="1943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下课别急着走，先记这三行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作业三行，别抄错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21" name=""/>
          <p:cNvSpPr/>
          <p:nvPr/>
        </p:nvSpPr>
        <p:spPr>
          <a:xfrm rot="0" flipH="0" flipV="0">
            <a:off x="571500" y="1743075"/>
            <a:ext cx="11049000" cy="120967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22" name=""/>
          <p:cNvSpPr/>
          <p:nvPr/>
        </p:nvSpPr>
        <p:spPr>
          <a:xfrm rot="0" flipH="0" flipV="0">
            <a:off x="571500" y="1743075"/>
            <a:ext cx="914400" cy="120967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847725" y="2247900"/>
            <a:ext cx="361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150">
                <a:solidFill>
                  <a:srgbClr val="FFFFFF"/>
                </a:solidFill>
                <a:latin typeface="Microsoft YaHei"/>
                <a:ea typeface="Microsoft YaHei"/>
              </a:rPr>
              <a:t>作业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1676400" y="1857375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【必做：第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 X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页第</a:t>
            </a: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 X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题，写清步骤】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1676400" y="2200275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【选做：一题拓展，做不完不扣分】</a:t>
            </a:r>
            <a:endParaRPr/>
          </a:p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1676400" y="2543175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【提交方式与截止时间】</a:t>
            </a:r>
            <a:endParaRPr/>
          </a:p>
        </p:txBody>
      </p:sp>
      <p:sp>
        <p:nvSpPr>
          <p:cNvPr id="27" name=""/>
          <p:cNvSpPr/>
          <p:nvPr/>
        </p:nvSpPr>
        <p:spPr>
          <a:xfrm rot="0" flipH="0" flipV="0">
            <a:off x="571500" y="3067050"/>
            <a:ext cx="11049000" cy="120967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28" name=""/>
          <p:cNvSpPr/>
          <p:nvPr/>
        </p:nvSpPr>
        <p:spPr>
          <a:xfrm rot="0" flipH="0" flipV="0">
            <a:off x="571500" y="3067050"/>
            <a:ext cx="914400" cy="120967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847725" y="3571875"/>
            <a:ext cx="361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150">
                <a:solidFill>
                  <a:srgbClr val="FFFFFF"/>
                </a:solidFill>
                <a:latin typeface="Microsoft YaHei"/>
                <a:ea typeface="Microsoft YaHei"/>
              </a:rPr>
              <a:t>预习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1676400" y="3181350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【下一节要看的页码或章节】</a:t>
            </a:r>
            <a:endParaRPr/>
          </a:p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1676400" y="3524250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【带一个问题来：】</a:t>
            </a:r>
            <a:endParaRPr/>
          </a:p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1676400" y="3867150"/>
            <a:ext cx="9753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4B5563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200">
                <a:solidFill>
                  <a:srgbClr val="4B5563"/>
                </a:solidFill>
                <a:latin typeface="Microsoft YaHei"/>
                <a:ea typeface="Microsoft YaHei"/>
              </a:rPr>
              <a:t>【下节课开头随机抽人回答】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571500" y="463867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742950" y="460057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作业下次课前收，预习内容下节课随机提问，做好准备。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571500" y="508635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11458575" y="50863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  <p:sp>
        <p:nvSpPr>
          <p:cNvPr id="37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38" name="" descr="&lt;Slide style={{ width: 1280, height: 720, backgroundColor: '#1F2937', padding: '60px 60px', flexDirection: 'column', justifyContent: 'center' }}&gt;&#13;&#10;    &lt;Box style={{ position: 'absolute', top: 0, left: 0, width: 1280, height: 10, background: '#0F766E' }} /&gt;&#13;&#10;    &lt;Box style={{ padding: '4px 12px', background: '#0F766E', width: 120, alignItems: 'center' }}&gt;&#13;&#10;        &lt;Text style={{ fontSize: 15, color: '#FFFFFF', letterSpacing: 2 }}&gt;下一讲&lt;/Text&gt;&#13;&#10;    &lt;/Box&gt;&#13;&#10;    &lt;Text style={{ fontSize: 46, fontWeight: 'bold', color: '#FFFFFF', lineHeight: 1.3, marginTop: 26 }}&gt;下一讲：【课题名称】&lt;/Text&gt;&#13;&#10;    &lt;Box style={{ width: 76, height: 3, background: '#0F766E', marginTop: 22 }} /&gt;&#13;&#10;    &lt;Box style={{ flexDirection: 'column', gap: 9, marginTop: 22 }}&gt;&#13;&#10;    &lt;Box style={{ flexDirection: 'row', gap: 12, alignItems: 'flex-start' }}&gt;&#13;&#10;        &lt;Box style={{ width: 6, height: 6, background: '#0F766E', marginTop: 10 }} /&gt;&#13;&#10;        &lt;Text style={{ fontSize: 19, color: '#D1D5DB', lineHeight: 1.7, flex: 1 }}&gt;【下一节的核心问题，一句话】&lt;/Text&gt;&#13;&#10;    &lt;/Box&gt;&#13;&#10;    &lt;Box style={{ flexDirection: 'row', gap: 12, alignItems: 'flex-start' }}&gt;&#13;&#10;        &lt;Box style={{ width: 6, height: 6, background: '#0F766E', marginTop: 10 }} /&gt;&#13;&#10;        &lt;Text style={{ fontSize: 19, color: '#D1D5DB', lineHeight: 1.7, flex: 1 }}&gt;【带问题读 / 带工具来：】&lt;/Text&gt;&#13;&#10;    &lt;/Box&gt;&#13;&#10;    &lt;Box style={{ flexDirection: 'row', gap: 12, alignItems: 'flex-start' }}&gt;&#13;&#10;        &lt;Box style={{ width: 6, height: 6, background: '#0F766E', marginTop: 10 }} /&gt;&#13;&#10;        &lt;Text style={{ fontSize: 19, color: '#D1D5DB', lineHeight: 1.7, flex: 1 }}&gt;【作业在下节课开头讲评】&lt;/Text&gt;&#13;&#10;    &lt;/Box&gt;&#13;&#10;    &lt;/Box&gt;&#13;&#10;    &lt;Box style={{ width: '100%', height: 1, background: '#374151', marginTop: 36 }} /&gt;&#13;&#10;    &lt;Box style={{ flexDirection: 'row', justifyContent: 'space-between', marginTop: 16 }}&gt;&#13;&#10;        &lt;Text style={{ fontSize: 15, color: '#9CA3AF' }}&gt;【学科】· 第 02 课时&lt;/Text&gt;&#13;&#10;        &lt;Text style={{ fontSize: 15, color: '#9CA3AF' }}&gt;11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F2937"/>
          </a:solidFill>
          <a:ln/>
        </p:spPr>
        <p:txBody>
          <a:bodyPr/>
          <a:p/>
        </p:txBody>
      </p:sp>
      <p:sp>
        <p:nvSpPr>
          <p:cNvPr id="40" name=""/>
          <p:cNvSpPr/>
          <p:nvPr/>
        </p:nvSpPr>
        <p:spPr>
          <a:xfrm rot="0" flipH="0" flipV="0">
            <a:off x="571500" y="1638300"/>
            <a:ext cx="11430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904875" y="1676400"/>
            <a:ext cx="485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下一讲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571500" y="2133600"/>
            <a:ext cx="11049000" cy="68580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450" b="1">
                <a:solidFill>
                  <a:srgbClr val="FFFFFF"/>
                </a:solidFill>
                <a:latin typeface="Microsoft YaHei"/>
                <a:ea typeface="Microsoft YaHei"/>
              </a:rPr>
              <a:t>下一讲：【课题名称】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571500" y="3028950"/>
            <a:ext cx="723900" cy="2857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4" name=""/>
          <p:cNvSpPr/>
          <p:nvPr/>
        </p:nvSpPr>
        <p:spPr>
          <a:xfrm rot="0" flipH="0" flipV="0">
            <a:off x="571500" y="3362325"/>
            <a:ext cx="57150" cy="571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742950" y="3267075"/>
            <a:ext cx="10877550" cy="3714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425">
                <a:solidFill>
                  <a:srgbClr val="D1D5DB"/>
                </a:solidFill>
                <a:latin typeface="Microsoft YaHei"/>
                <a:ea typeface="Microsoft YaHei"/>
              </a:rPr>
              <a:t>【下一节的核心问题，一句话】</a:t>
            </a:r>
            <a:endParaRPr/>
          </a:p>
        </p:txBody>
      </p:sp>
      <p:sp>
        <p:nvSpPr>
          <p:cNvPr id="46" name=""/>
          <p:cNvSpPr/>
          <p:nvPr/>
        </p:nvSpPr>
        <p:spPr>
          <a:xfrm rot="0" flipH="0" flipV="0">
            <a:off x="571500" y="3819525"/>
            <a:ext cx="57150" cy="571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742950" y="3724275"/>
            <a:ext cx="10877550" cy="3714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425">
                <a:solidFill>
                  <a:srgbClr val="D1D5DB"/>
                </a:solidFill>
                <a:latin typeface="Microsoft YaHei"/>
                <a:ea typeface="Microsoft YaHei"/>
              </a:rPr>
              <a:t>【带问题读</a:t>
            </a:r>
            <a:r>
              <a:rPr lang="en-US" sz="1425">
                <a:solidFill>
                  <a:srgbClr val="D1D5DB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425">
                <a:solidFill>
                  <a:srgbClr val="D1D5DB"/>
                </a:solidFill>
                <a:latin typeface="Microsoft YaHei"/>
                <a:ea typeface="Microsoft YaHei"/>
              </a:rPr>
              <a:t>带工具来：】</a:t>
            </a:r>
            <a:endParaRPr/>
          </a:p>
        </p:txBody>
      </p:sp>
      <p:sp>
        <p:nvSpPr>
          <p:cNvPr id="48" name=""/>
          <p:cNvSpPr/>
          <p:nvPr/>
        </p:nvSpPr>
        <p:spPr>
          <a:xfrm rot="0" flipH="0" flipV="0">
            <a:off x="571500" y="4276725"/>
            <a:ext cx="57150" cy="571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742950" y="4181475"/>
            <a:ext cx="10877550" cy="3714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425">
                <a:solidFill>
                  <a:srgbClr val="D1D5DB"/>
                </a:solidFill>
                <a:latin typeface="Microsoft YaHei"/>
                <a:ea typeface="Microsoft YaHei"/>
              </a:rPr>
              <a:t>【作业在下节课开头讲评】</a:t>
            </a:r>
            <a:endParaRPr/>
          </a:p>
        </p:txBody>
      </p:sp>
      <p:sp>
        <p:nvSpPr>
          <p:cNvPr id="50" name=""/>
          <p:cNvSpPr/>
          <p:nvPr/>
        </p:nvSpPr>
        <p:spPr>
          <a:xfrm rot="0" flipH="0" flipV="0">
            <a:off x="571500" y="4895850"/>
            <a:ext cx="11049000" cy="9525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p/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571500" y="5057775"/>
            <a:ext cx="1333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Microsoft YaHei"/>
                <a:ea typeface="Microsoft YaHei"/>
              </a:rPr>
              <a:t>【学科】·</a:t>
            </a:r>
            <a:r>
              <a:rPr lang="en-US" sz="1125">
                <a:solidFill>
                  <a:srgbClr val="9CA3AF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9CA3AF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9CA3AF"/>
                </a:solidFill>
                <a:latin typeface="Microsoft YaHei"/>
                <a:ea typeface="Microsoft YaHei"/>
              </a:rPr>
              <a:t xml:space="preserve"> 02 </a:t>
            </a:r>
            <a:r>
              <a:rPr lang="zh-CN" sz="1125">
                <a:solidFill>
                  <a:srgbClr val="9CA3AF"/>
                </a:solidFill>
                <a:latin typeface="Microsoft YaHei"/>
                <a:ea typeface="Microsoft YaHei"/>
              </a:rPr>
              <a:t>课时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11449050" y="5057775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CA3AF"/>
                </a:solidFill>
                <a:latin typeface="Microsoft YaHei"/>
                <a:ea typeface="Microsoft YaHei"/>
              </a:rPr>
              <a:t>11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54" name="" descr="&lt;Slide style={{ width: 1280, height: 720, backgroundColor: '#FFFFFF', padding: '56px 60px', flexDirection: 'column' }}&gt;&#13;&#10;    &lt;Box style={{ position: 'absolute', top: 0, left: 0, width: 1280, height: 8, background: '#0F766E' }} /&gt;&#13;&#10;    &lt;Box style={{ flexDirection: 'row', alignItems: 'center', gap: 14 }}&gt;&#13;&#10;        &lt;Box style={{ padding: '4px 12px', background: '#0F766E' }}&gt;&#13;&#10;            &lt;Text style={{ fontSize: 15, color: '#FFFFFF', letterSpacing: 2 }}&gt;使用说明&lt;/Text&gt;&#13;&#10;        &lt;/Box&gt;&#13;&#10;        &lt;Text style={{ fontSize: 16, color: '#9CA3AF', letterSpacing: 1 }}&gt;四步填完就能交&lt;/Text&gt;&#13;&#10;    &lt;/Box&gt;&#13;&#10;    &lt;Text style={{ fontSize: 38, fontWeight: 'bold', color: '#1F2937', marginTop: 18 }}&gt;这套样板怎么用&lt;/Text&gt;&#13;&#10;    &lt;Box style={{ width: '100%', height: 1, background: '#E5E7EB', marginTop: 16 }} /&gt;&#13;&#10;    &lt;Box style={{ flexDirection: 'column', marginTop: 18 }}&gt;&#13;&#10;        &lt;Box style={{ flexDirection: 'row', background: '#F9FAFB', marginBottom: 12 }}&gt;&#13;&#10;            &lt;Box style={{ width: 92, background: '#0F766E', alignItems: 'center', justifyContent: 'center' }}&gt;&#13;&#10;                &lt;Text style={{ fontSize: 20, color: '#FFFFFF', fontWeight: 'bold' }}&gt;01&lt;/Text&gt;&#13;&#10;            &lt;/Box&gt;&#13;&#10;            &lt;Box style={{ flex: 1, flexDirection: 'column', padding: '11px 20px', gap: 5 }}&gt;&#13;&#10;                &lt;Text style={{ fontSize: 18, color: '#1F2937', fontWeight: 'bold' }}&gt;换文字&lt;/Text&gt;&#13;&#10;                &lt;Text style={{ fontSize: 15, color: '#4B5563', lineHeight: 1.55 }}&gt;整份只有【】里的内容要改；灰字是提示，交付前全部删掉。每页标题不超过 14 字，正文一条不超过 40 字。&lt;/Text&gt;&#13;&#10;            &lt;/Box&gt;&#13;&#10;        &lt;/Box&gt;&#13;&#10;        &lt;Box style={{ flexDirection: 'row', background: '#F9FAFB', marginBottom: 12 }}&gt;&#13;&#10;            &lt;Box style={{ width: 92, background: '#0F766E', alignItems: 'center', justifyContent: 'center' }}&gt;&#13;&#10;                &lt;Text style={{ fontSize: 20, color: '#FFFFFF', fontWeight: 'bold' }}&gt;02&lt;/Text&gt;&#13;&#10;            &lt;/Box&gt;&#13;&#10;            &lt;Box style={{ flex: 1, flexDirection: 'column', padding: '11px 20px', gap: 5 }}&gt;&#13;&#10;                &lt;Text style={{ fontSize: 18, color: '#1F2937', fontWeight: 'bold' }}&gt;换颜色&lt;/Text&gt;&#13;&#10;                &lt;Text style={{ fontSize: 15, color: '#4B5563', lineHeight: 1.55 }}&gt;主色只有一个色值（本样板 #0F766E）。换成学科色即可，标题、色块、页脚会一起变，不用逐页调。&lt;/Text&gt;&#13;&#10;            &lt;/Box&gt;&#13;&#10;        &lt;/Box&gt;&#13;&#10;        &lt;Box style={{ flexDirection: 'row', background: '#F9FAFB', marginBottom: 12 }}&gt;&#13;&#10;            &lt;Box style={{ width: 92, background: '#0F766E', alignItems: 'center', justifyContent: 'center' }}&gt;&#13;&#10;                &lt;Text style={{ fontSize: 20, color: '#FFFFFF', fontWeight: 'bold' }}&gt;03&lt;/Text&gt;&#13;&#10;            &lt;/Box&gt;&#13;&#10;            &lt;Box style={{ flex: 1, flexDirection: 'column', padding: '11px 20px', gap: 5 }}&gt;&#13;&#10;                &lt;Text style={{ fontSize: 18, color: '#1F2937', fontWeight: 'bold' }}&gt;增删页&lt;/Text&gt;&#13;&#10;                &lt;Text style={{ fontSize: 15, color: '#4B5563', lineHeight: 1.55 }}&gt;一节课 12～16 页最稳：不够就复制“知识点”或“课堂练习”页，多了就删整页，页脚序号最后统一改。&lt;/Text&gt;&#13;&#10;            &lt;/Box&gt;&#13;&#10;        &lt;/Box&gt;&#13;&#10;        &lt;Box style={{ flexDirection: 'row', background: '#F9FAFB', marginBottom: 12 }}&gt;&#13;&#10;            &lt;Box style={{ width: 92, background: '#0F766E', alignItems: 'center', justifyContent: 'center' }}&gt;&#13;&#10;                &lt;Text style={{ fontSize: 20, color: '#FFFFFF', fontWeight: 'bold' }}&gt;04&lt;/Text&gt;&#13;&#10;            &lt;/Box&gt;&#13;&#10;            &lt;Box style={{ flex: 1, flexDirection: 'column', padding: '11px 20px', gap: 5 }}&gt;&#13;&#10;                &lt;Text style={{ fontSize: 18, color: '#1F2937', fontWeight: 'bold' }}&gt;交付前&lt;/Text&gt;&#13;&#10;                &lt;Text style={{ fontSize: 15, color: '#4B5563', lineHeight: 1.55 }}&gt;自查三件事：每页讲一个观点、投影后最后一行字能看清、例题和练习的答案自己算过一遍。&lt;/Text&gt;&#13;&#10;            &lt;/Box&gt;&#13;&#10;        &lt;/Box&gt;&#13;&#10;    &lt;/Box&gt;&#13;&#10;    &lt;Box style={{ flexDirection: 'row', gap: 14, alignItems: 'center', marginTop: 14 }}&gt;&#13;&#10;        &lt;Box style={{ width: 4, height: 24, background: '#0F766E' }} /&gt;&#13;&#10;        &lt;Text style={{ fontSize: 17, color: '#1F2937', lineHeight: 1.5, flex: 1 }}&gt;这一页是给你自己看的，交付前删掉。&lt;/Text&gt;&#13;&#10;    &lt;/Box&gt;&#13;&#10;    &lt;Box style={{ flexDirection: 'row', justifyContent: 'space-between', alignItems: 'center', marginTop: 20 }}&gt;&#13;&#10;        &lt;Text style={{ fontSize: 14, color: '#9CA3AF' }}&gt;【课题名称】 · 教学课件&lt;/Text&gt;&#13;&#10;        &lt;Text style={{ fontSize: 14, color: '#9CA3AF' }}&gt;12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6" name=""/>
          <p:cNvSpPr/>
          <p:nvPr/>
        </p:nvSpPr>
        <p:spPr>
          <a:xfrm rot="0" flipH="0" flipV="0">
            <a:off x="571500" y="533400"/>
            <a:ext cx="876300" cy="24765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685800" y="571500"/>
            <a:ext cx="6477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150">
                <a:solidFill>
                  <a:srgbClr val="FFFFFF"/>
                </a:solidFill>
                <a:latin typeface="Microsoft YaHei"/>
                <a:ea typeface="Microsoft YaHei"/>
              </a:rPr>
              <a:t>使用说明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1581150" y="561975"/>
            <a:ext cx="11334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9CA3AF"/>
                </a:solidFill>
                <a:latin typeface="Microsoft YaHei"/>
                <a:ea typeface="Microsoft YaHei"/>
              </a:rPr>
              <a:t>四步填完就能交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571500" y="952500"/>
            <a:ext cx="110490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1F2937"/>
                </a:solidFill>
                <a:latin typeface="Microsoft YaHei"/>
                <a:ea typeface="Microsoft YaHei"/>
              </a:rPr>
              <a:t>这套样板怎么用</a:t>
            </a:r>
            <a:endParaRPr/>
          </a:p>
        </p:txBody>
      </p:sp>
      <p:sp>
        <p:nvSpPr>
          <p:cNvPr id="60" name=""/>
          <p:cNvSpPr/>
          <p:nvPr/>
        </p:nvSpPr>
        <p:spPr>
          <a:xfrm rot="0" flipH="0" flipV="0">
            <a:off x="571500" y="1543050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61" name=""/>
          <p:cNvSpPr/>
          <p:nvPr/>
        </p:nvSpPr>
        <p:spPr>
          <a:xfrm rot="0" flipH="0" flipV="0">
            <a:off x="571500" y="1724025"/>
            <a:ext cx="11049000" cy="73342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62" name=""/>
          <p:cNvSpPr/>
          <p:nvPr/>
        </p:nvSpPr>
        <p:spPr>
          <a:xfrm rot="0" flipH="0" flipV="0">
            <a:off x="571500" y="1724025"/>
            <a:ext cx="876300" cy="73342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895350" y="1981200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1638300" y="1828800"/>
            <a:ext cx="9791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换文字</a:t>
            </a:r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1638300" y="2085975"/>
            <a:ext cx="97917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整份只有【】里的内容要改；灰字是提示，交付前全部删掉。每页标题不超过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14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字，正文一条不超过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40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字。</a:t>
            </a:r>
            <a:endParaRPr/>
          </a:p>
        </p:txBody>
      </p:sp>
      <p:sp>
        <p:nvSpPr>
          <p:cNvPr id="66" name=""/>
          <p:cNvSpPr/>
          <p:nvPr/>
        </p:nvSpPr>
        <p:spPr>
          <a:xfrm rot="0" flipH="0" flipV="0">
            <a:off x="571500" y="2571750"/>
            <a:ext cx="11049000" cy="73342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571500" y="2571750"/>
            <a:ext cx="876300" cy="73342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895350" y="2828925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1638300" y="2676525"/>
            <a:ext cx="9791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换颜色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1638300" y="2933700"/>
            <a:ext cx="97917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主色只有一个色值（本样板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#0F766E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）。换成学科色即可，标题、色块、页脚会一起变，不用逐页调。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571500" y="3419475"/>
            <a:ext cx="11049000" cy="73342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72" name=""/>
          <p:cNvSpPr/>
          <p:nvPr/>
        </p:nvSpPr>
        <p:spPr>
          <a:xfrm rot="0" flipH="0" flipV="0">
            <a:off x="571500" y="3419475"/>
            <a:ext cx="876300" cy="73342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895350" y="3676650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1638300" y="3524250"/>
            <a:ext cx="9791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增删页</a:t>
            </a:r>
            <a:endParaRPr/>
          </a:p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1638300" y="3781425"/>
            <a:ext cx="97917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一节课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 12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～</a:t>
            </a:r>
            <a:r>
              <a:rPr lang="en-US" sz="1125">
                <a:solidFill>
                  <a:srgbClr val="4B5563"/>
                </a:solidFill>
                <a:latin typeface="Microsoft YaHei"/>
                <a:ea typeface="Microsoft YaHei"/>
              </a:rPr>
              <a:t xml:space="preserve">16 </a:t>
            </a: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页最稳：不够就复制“知识点”或“课堂练习”页，多了就删整页，页脚序号最后统一改。</a:t>
            </a:r>
            <a:endParaRPr/>
          </a:p>
        </p:txBody>
      </p:sp>
      <p:sp>
        <p:nvSpPr>
          <p:cNvPr id="76" name=""/>
          <p:cNvSpPr/>
          <p:nvPr/>
        </p:nvSpPr>
        <p:spPr>
          <a:xfrm rot="0" flipH="0" flipV="0">
            <a:off x="571500" y="4267200"/>
            <a:ext cx="11049000" cy="733425"/>
          </a:xfrm>
          <a:prstGeom prst="rect">
            <a:avLst/>
          </a:prstGeom>
          <a:solidFill>
            <a:srgbClr val="F9FAFB"/>
          </a:solidFill>
          <a:ln/>
        </p:spPr>
        <p:txBody>
          <a:bodyPr/>
          <a:p/>
        </p:txBody>
      </p:sp>
      <p:sp>
        <p:nvSpPr>
          <p:cNvPr id="77" name=""/>
          <p:cNvSpPr/>
          <p:nvPr/>
        </p:nvSpPr>
        <p:spPr>
          <a:xfrm rot="0" flipH="0" flipV="0">
            <a:off x="571500" y="4267200"/>
            <a:ext cx="876300" cy="733425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895350" y="4524375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638300" y="4371975"/>
            <a:ext cx="9791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937"/>
                </a:solidFill>
                <a:latin typeface="Microsoft YaHei"/>
                <a:ea typeface="Microsoft YaHei"/>
              </a:rPr>
              <a:t>交付前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1638300" y="4629150"/>
            <a:ext cx="97917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4B5563"/>
                </a:solidFill>
                <a:latin typeface="Microsoft YaHei"/>
                <a:ea typeface="Microsoft YaHei"/>
              </a:rPr>
              <a:t>自查三件事：每页讲一个观点、投影后最后一行字能看清、例题和练习的答案自己算过一遍。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571500" y="5286375"/>
            <a:ext cx="38100" cy="2286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742950" y="5248275"/>
            <a:ext cx="10877550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1F2937"/>
                </a:solidFill>
                <a:latin typeface="Microsoft YaHei"/>
                <a:ea typeface="Microsoft YaHei"/>
              </a:rPr>
              <a:t>这一页是给你自己看的，交付前删掉。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571500" y="5734050"/>
            <a:ext cx="1447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【课题名称】</a:t>
            </a: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教学课件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11458575" y="57340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12</a:t>
            </a:r>
            <a:endParaRPr/>
          </a:p>
        </p:txBody>
      </p:sp>
      <p:sp>
        <p:nvSpPr>
          <p:cNvPr id="85" name=""/>
          <p:cNvSpPr/>
          <p:nvPr/>
        </p:nvSpPr>
        <p:spPr>
          <a:xfrm rot="0" flipH="0" flipV="0">
            <a:off x="0" y="0"/>
            <a:ext cx="12192000" cy="76200"/>
          </a:xfrm>
          <a:prstGeom prst="rect">
            <a:avLst/>
          </a:prstGeom>
          <a:solidFill>
            <a:srgbClr val="0F766E"/>
          </a:solidFill>
          <a:ln/>
        </p:spPr>
        <p:txBody>
          <a:bodyPr/>
          <a:p/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2026-11-04T14:32:07Z</dcterms:created>
  <dcterms:modified xsi:type="dcterms:W3CDTF">2026-11-04T14:32:07Z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{"AIGC":{"Label":"1","ContentProducer":"00119111010856365494821B355","ProduceID":"01a1a5403ed771399846b70e36e42e5d","ReservedCode1":"","ContentPropagator":"00119111010856365494821B355","PropagateID":"01a1a5403ed771399846b70e36e42e5d","ReservedCode2":""}}</vt:lpwstr>
  </property>
</Properties>
</file>